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9"/>
  </p:notesMasterIdLst>
  <p:sldIdLst>
    <p:sldId id="256" r:id="rId2"/>
    <p:sldId id="257" r:id="rId3"/>
    <p:sldId id="258" r:id="rId4"/>
    <p:sldId id="259" r:id="rId5"/>
    <p:sldId id="260" r:id="rId6"/>
    <p:sldId id="261" r:id="rId7"/>
    <p:sldId id="262" r:id="rId8"/>
    <p:sldId id="264" r:id="rId9"/>
    <p:sldId id="263" r:id="rId10"/>
    <p:sldId id="265" r:id="rId11"/>
    <p:sldId id="283" r:id="rId12"/>
    <p:sldId id="267" r:id="rId13"/>
    <p:sldId id="281" r:id="rId14"/>
    <p:sldId id="282" r:id="rId15"/>
    <p:sldId id="286" r:id="rId16"/>
    <p:sldId id="284" r:id="rId17"/>
    <p:sldId id="287" r:id="rId18"/>
    <p:sldId id="268" r:id="rId19"/>
    <p:sldId id="288" r:id="rId20"/>
    <p:sldId id="289" r:id="rId21"/>
    <p:sldId id="291" r:id="rId22"/>
    <p:sldId id="290" r:id="rId23"/>
    <p:sldId id="293" r:id="rId24"/>
    <p:sldId id="292" r:id="rId25"/>
    <p:sldId id="294" r:id="rId26"/>
    <p:sldId id="297" r:id="rId27"/>
    <p:sldId id="295" r:id="rId28"/>
    <p:sldId id="296" r:id="rId29"/>
    <p:sldId id="269" r:id="rId30"/>
    <p:sldId id="270" r:id="rId31"/>
    <p:sldId id="274" r:id="rId32"/>
    <p:sldId id="275" r:id="rId33"/>
    <p:sldId id="276" r:id="rId34"/>
    <p:sldId id="277" r:id="rId35"/>
    <p:sldId id="278" r:id="rId36"/>
    <p:sldId id="279" r:id="rId37"/>
    <p:sldId id="28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32"/>
    <a:srgbClr val="D43C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61" autoAdjust="0"/>
    <p:restoredTop sz="86364" autoAdjust="0"/>
  </p:normalViewPr>
  <p:slideViewPr>
    <p:cSldViewPr snapToGrid="0">
      <p:cViewPr varScale="1">
        <p:scale>
          <a:sx n="56" d="100"/>
          <a:sy n="56" d="100"/>
        </p:scale>
        <p:origin x="44" y="5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E26BC5-3FF8-45B9-8F14-DF3F98B7290B}" type="datetimeFigureOut">
              <a:rPr lang="en-US" smtClean="0"/>
              <a:t>11/24/2024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76E97-96F5-4A51-917F-A429007C1191}" type="slidenum">
              <a:rPr lang="en-US" smtClean="0"/>
              <a:t>‹#›</a:t>
            </a:fld>
            <a:endParaRPr lang="en-US"/>
          </a:p>
        </p:txBody>
      </p:sp>
    </p:spTree>
    <p:extLst>
      <p:ext uri="{BB962C8B-B14F-4D97-AF65-F5344CB8AC3E}">
        <p14:creationId xmlns:p14="http://schemas.microsoft.com/office/powerpoint/2010/main" val="104560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tx2"/>
                </a:solidFill>
              </a:rPr>
              <a:t>Creating a Geospatial Map of Light Attenuation from Suspended Sediment Plumes</a:t>
            </a:r>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1</a:t>
            </a:fld>
            <a:endParaRPr lang="en-US"/>
          </a:p>
        </p:txBody>
      </p:sp>
    </p:spTree>
    <p:extLst>
      <p:ext uri="{BB962C8B-B14F-4D97-AF65-F5344CB8AC3E}">
        <p14:creationId xmlns:p14="http://schemas.microsoft.com/office/powerpoint/2010/main" val="2283039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5</a:t>
            </a:fld>
            <a:endParaRPr lang="en-US"/>
          </a:p>
        </p:txBody>
      </p:sp>
    </p:spTree>
    <p:extLst>
      <p:ext uri="{BB962C8B-B14F-4D97-AF65-F5344CB8AC3E}">
        <p14:creationId xmlns:p14="http://schemas.microsoft.com/office/powerpoint/2010/main" val="3308288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Seagrass study site that was selected was located on the western side of San Jose Island Southeast from the Southern tip of Mud Island, near North Pass. Depth at this location varied by up to 14 cm across the entire plot (mean depth 40 cm). A study site map showing depths across the site is presented below. This site served as the seagrass study site with a sandy substrate. </a:t>
            </a:r>
            <a:r>
              <a:rPr lang="en-US" dirty="0" err="1"/>
              <a:t>Halodule</a:t>
            </a:r>
            <a:r>
              <a:rPr lang="en-US" dirty="0"/>
              <a:t> </a:t>
            </a:r>
            <a:r>
              <a:rPr lang="en-US" dirty="0" err="1"/>
              <a:t>wrightii</a:t>
            </a:r>
            <a:r>
              <a:rPr lang="en-US" dirty="0"/>
              <a:t> was the predominant species, spread in a uniform pattern and density across the entire experimental plot. The experimental plot was rotated to the Northeast with the baseline following the compass heading 30 degrees ~NE. This was done to match prevailing wind patterns in the area coming out of the Southeast. Weather forecasts and conditions for this site were obtained from using the Port Aransas (Inside) weather station on Willy weather.</a:t>
            </a:r>
          </a:p>
        </p:txBody>
      </p:sp>
      <p:sp>
        <p:nvSpPr>
          <p:cNvPr id="4" name="Slide Number Placeholder 3"/>
          <p:cNvSpPr>
            <a:spLocks noGrp="1"/>
          </p:cNvSpPr>
          <p:nvPr>
            <p:ph type="sldNum" sz="quarter" idx="5"/>
          </p:nvPr>
        </p:nvSpPr>
        <p:spPr/>
        <p:txBody>
          <a:bodyPr/>
          <a:lstStyle/>
          <a:p>
            <a:fld id="{C3D76E97-96F5-4A51-917F-A429007C1191}" type="slidenum">
              <a:rPr lang="en-US" smtClean="0"/>
              <a:t>8</a:t>
            </a:fld>
            <a:endParaRPr lang="en-US"/>
          </a:p>
        </p:txBody>
      </p:sp>
    </p:spTree>
    <p:extLst>
      <p:ext uri="{BB962C8B-B14F-4D97-AF65-F5344CB8AC3E}">
        <p14:creationId xmlns:p14="http://schemas.microsoft.com/office/powerpoint/2010/main" val="38126394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Rebar placed inside PVC to hold upright</a:t>
            </a:r>
          </a:p>
          <a:p>
            <a:r>
              <a:rPr lang="en-US" sz="1200" dirty="0"/>
              <a:t>Peg inserted to lowest PVC to prevent turning due to currents</a:t>
            </a:r>
          </a:p>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10</a:t>
            </a:fld>
            <a:endParaRPr lang="en-US"/>
          </a:p>
        </p:txBody>
      </p:sp>
    </p:spTree>
    <p:extLst>
      <p:ext uri="{BB962C8B-B14F-4D97-AF65-F5344CB8AC3E}">
        <p14:creationId xmlns:p14="http://schemas.microsoft.com/office/powerpoint/2010/main" val="1601584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Facilitates defining light logger pole position</a:t>
            </a:r>
          </a:p>
        </p:txBody>
      </p:sp>
      <p:sp>
        <p:nvSpPr>
          <p:cNvPr id="4" name="Slide Number Placeholder 3"/>
          <p:cNvSpPr>
            <a:spLocks noGrp="1"/>
          </p:cNvSpPr>
          <p:nvPr>
            <p:ph type="sldNum" sz="quarter" idx="5"/>
          </p:nvPr>
        </p:nvSpPr>
        <p:spPr/>
        <p:txBody>
          <a:bodyPr/>
          <a:lstStyle/>
          <a:p>
            <a:fld id="{C3D76E97-96F5-4A51-917F-A429007C1191}" type="slidenum">
              <a:rPr lang="en-US" smtClean="0"/>
              <a:t>13</a:t>
            </a:fld>
            <a:endParaRPr lang="en-US"/>
          </a:p>
        </p:txBody>
      </p:sp>
    </p:spTree>
    <p:extLst>
      <p:ext uri="{BB962C8B-B14F-4D97-AF65-F5344CB8AC3E}">
        <p14:creationId xmlns:p14="http://schemas.microsoft.com/office/powerpoint/2010/main" val="437899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of all maps at once</a:t>
            </a:r>
          </a:p>
        </p:txBody>
      </p:sp>
      <p:sp>
        <p:nvSpPr>
          <p:cNvPr id="4" name="Slide Number Placeholder 3"/>
          <p:cNvSpPr>
            <a:spLocks noGrp="1"/>
          </p:cNvSpPr>
          <p:nvPr>
            <p:ph type="sldNum" sz="quarter" idx="5"/>
          </p:nvPr>
        </p:nvSpPr>
        <p:spPr/>
        <p:txBody>
          <a:bodyPr/>
          <a:lstStyle/>
          <a:p>
            <a:fld id="{C3D76E97-96F5-4A51-917F-A429007C1191}" type="slidenum">
              <a:rPr lang="en-US" smtClean="0"/>
              <a:t>19</a:t>
            </a:fld>
            <a:endParaRPr lang="en-US"/>
          </a:p>
        </p:txBody>
      </p:sp>
    </p:spTree>
    <p:extLst>
      <p:ext uri="{BB962C8B-B14F-4D97-AF65-F5344CB8AC3E}">
        <p14:creationId xmlns:p14="http://schemas.microsoft.com/office/powerpoint/2010/main" val="22902176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or various?</a:t>
            </a:r>
          </a:p>
        </p:txBody>
      </p:sp>
      <p:sp>
        <p:nvSpPr>
          <p:cNvPr id="4" name="Slide Number Placeholder 3"/>
          <p:cNvSpPr>
            <a:spLocks noGrp="1"/>
          </p:cNvSpPr>
          <p:nvPr>
            <p:ph type="sldNum" sz="quarter" idx="5"/>
          </p:nvPr>
        </p:nvSpPr>
        <p:spPr/>
        <p:txBody>
          <a:bodyPr/>
          <a:lstStyle/>
          <a:p>
            <a:fld id="{C3D76E97-96F5-4A51-917F-A429007C1191}" type="slidenum">
              <a:rPr lang="en-US" smtClean="0"/>
              <a:t>24</a:t>
            </a:fld>
            <a:endParaRPr lang="en-US"/>
          </a:p>
        </p:txBody>
      </p:sp>
    </p:spTree>
    <p:extLst>
      <p:ext uri="{BB962C8B-B14F-4D97-AF65-F5344CB8AC3E}">
        <p14:creationId xmlns:p14="http://schemas.microsoft.com/office/powerpoint/2010/main" val="2981798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26</a:t>
            </a:fld>
            <a:endParaRPr lang="en-US"/>
          </a:p>
        </p:txBody>
      </p:sp>
    </p:spTree>
    <p:extLst>
      <p:ext uri="{BB962C8B-B14F-4D97-AF65-F5344CB8AC3E}">
        <p14:creationId xmlns:p14="http://schemas.microsoft.com/office/powerpoint/2010/main" val="15362204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D76E97-96F5-4A51-917F-A429007C1191}" type="slidenum">
              <a:rPr lang="en-US" smtClean="0"/>
              <a:t>36</a:t>
            </a:fld>
            <a:endParaRPr lang="en-US"/>
          </a:p>
        </p:txBody>
      </p:sp>
    </p:spTree>
    <p:extLst>
      <p:ext uri="{BB962C8B-B14F-4D97-AF65-F5344CB8AC3E}">
        <p14:creationId xmlns:p14="http://schemas.microsoft.com/office/powerpoint/2010/main" val="1357643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50F177E3-6423-4D91-8E74-A9796A91639E}" type="datetimeFigureOut">
              <a:rPr lang="en-US" smtClean="0"/>
              <a:t>11/24/2024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6837493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1667822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28592487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347008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22435761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0F177E3-6423-4D91-8E74-A9796A91639E}" type="datetimeFigureOut">
              <a:rPr lang="en-US" smtClean="0"/>
              <a:t>11/24/2024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129263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50F177E3-6423-4D91-8E74-A9796A91639E}" type="datetimeFigureOut">
              <a:rPr lang="en-US" smtClean="0"/>
              <a:t>11/24/2024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823597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F177E3-6423-4D91-8E74-A9796A91639E}"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4727044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F177E3-6423-4D91-8E74-A9796A91639E}"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857103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F177E3-6423-4D91-8E74-A9796A91639E}"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6865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F177E3-6423-4D91-8E74-A9796A91639E}" type="datetimeFigureOut">
              <a:rPr lang="en-US" smtClean="0"/>
              <a:t>11/24/2024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2706296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F177E3-6423-4D91-8E74-A9796A91639E}" type="datetimeFigureOut">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266617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F177E3-6423-4D91-8E74-A9796A91639E}" type="datetimeFigureOut">
              <a:rPr lang="en-US" smtClean="0"/>
              <a:t>11/24/2024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536575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F177E3-6423-4D91-8E74-A9796A91639E}" type="datetimeFigureOut">
              <a:rPr lang="en-US" smtClean="0"/>
              <a:t>11/24/2024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547084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F177E3-6423-4D91-8E74-A9796A91639E}" type="datetimeFigureOut">
              <a:rPr lang="en-US" smtClean="0"/>
              <a:t>11/24/2024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1816807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2472855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0F177E3-6423-4D91-8E74-A9796A91639E}" type="datetimeFigureOut">
              <a:rPr lang="en-US" smtClean="0"/>
              <a:t>11/24/2024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E799C3-6F1D-400A-A6FF-BB8522CD7261}" type="slidenum">
              <a:rPr lang="en-US" smtClean="0"/>
              <a:t>‹#›</a:t>
            </a:fld>
            <a:endParaRPr lang="en-US"/>
          </a:p>
        </p:txBody>
      </p:sp>
    </p:spTree>
    <p:extLst>
      <p:ext uri="{BB962C8B-B14F-4D97-AF65-F5344CB8AC3E}">
        <p14:creationId xmlns:p14="http://schemas.microsoft.com/office/powerpoint/2010/main" val="3262985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50F177E3-6423-4D91-8E74-A9796A91639E}" type="datetimeFigureOut">
              <a:rPr lang="en-US" smtClean="0"/>
              <a:t>11/24/2024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6E799C3-6F1D-400A-A6FF-BB8522CD7261}" type="slidenum">
              <a:rPr lang="en-US" smtClean="0"/>
              <a:t>‹#›</a:t>
            </a:fld>
            <a:endParaRPr lang="en-US"/>
          </a:p>
        </p:txBody>
      </p:sp>
    </p:spTree>
    <p:extLst>
      <p:ext uri="{BB962C8B-B14F-4D97-AF65-F5344CB8AC3E}">
        <p14:creationId xmlns:p14="http://schemas.microsoft.com/office/powerpoint/2010/main" val="252544669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38.jpg"/><Relationship Id="rId1" Type="http://schemas.openxmlformats.org/officeDocument/2006/relationships/slideLayout" Target="../slideLayouts/slideLayout2.xml"/><Relationship Id="rId6" Type="http://schemas.openxmlformats.org/officeDocument/2006/relationships/image" Target="../media/image41.jpg"/><Relationship Id="rId5" Type="http://schemas.openxmlformats.org/officeDocument/2006/relationships/image" Target="../media/image40.jpg"/><Relationship Id="rId4"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sun setting over a body of water&#10;&#10;Description automatically generated">
            <a:extLst>
              <a:ext uri="{FF2B5EF4-FFF2-40B4-BE49-F238E27FC236}">
                <a16:creationId xmlns:a16="http://schemas.microsoft.com/office/drawing/2014/main" id="{DEDC5E31-BAE8-518B-941D-D403B86AFB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60"/>
            <a:ext cx="12192000" cy="6858000"/>
          </a:xfrm>
          <a:prstGeom prst="rect">
            <a:avLst/>
          </a:prstGeom>
        </p:spPr>
      </p:pic>
      <p:sp>
        <p:nvSpPr>
          <p:cNvPr id="10" name="TextBox 9">
            <a:extLst>
              <a:ext uri="{FF2B5EF4-FFF2-40B4-BE49-F238E27FC236}">
                <a16:creationId xmlns:a16="http://schemas.microsoft.com/office/drawing/2014/main" id="{3DEEACFF-7E0F-AA2F-8F8E-8C3E6814938A}"/>
              </a:ext>
            </a:extLst>
          </p:cNvPr>
          <p:cNvSpPr txBox="1"/>
          <p:nvPr/>
        </p:nvSpPr>
        <p:spPr>
          <a:xfrm>
            <a:off x="1331843" y="574893"/>
            <a:ext cx="9528314" cy="1200329"/>
          </a:xfrm>
          <a:prstGeom prst="rect">
            <a:avLst/>
          </a:prstGeom>
          <a:noFill/>
        </p:spPr>
        <p:txBody>
          <a:bodyPr wrap="none" rtlCol="0">
            <a:spAutoFit/>
          </a:bodyPr>
          <a:lstStyle/>
          <a:p>
            <a:r>
              <a:rPr lang="en-US" sz="3600" dirty="0"/>
              <a:t>Creating a Geospatial Map of Light Attenuation </a:t>
            </a:r>
          </a:p>
          <a:p>
            <a:pPr algn="ctr"/>
            <a:r>
              <a:rPr lang="en-US" sz="3600" dirty="0"/>
              <a:t>from Suspended Sediment Plumes</a:t>
            </a:r>
          </a:p>
        </p:txBody>
      </p:sp>
      <p:sp>
        <p:nvSpPr>
          <p:cNvPr id="11" name="TextBox 10">
            <a:extLst>
              <a:ext uri="{FF2B5EF4-FFF2-40B4-BE49-F238E27FC236}">
                <a16:creationId xmlns:a16="http://schemas.microsoft.com/office/drawing/2014/main" id="{7312DFD3-2694-25E7-66E1-545DE2539D6B}"/>
              </a:ext>
            </a:extLst>
          </p:cNvPr>
          <p:cNvSpPr txBox="1"/>
          <p:nvPr/>
        </p:nvSpPr>
        <p:spPr>
          <a:xfrm>
            <a:off x="223365" y="6098441"/>
            <a:ext cx="1603965" cy="369332"/>
          </a:xfrm>
          <a:prstGeom prst="rect">
            <a:avLst/>
          </a:prstGeom>
          <a:noFill/>
        </p:spPr>
        <p:txBody>
          <a:bodyPr wrap="none" rtlCol="0">
            <a:spAutoFit/>
          </a:bodyPr>
          <a:lstStyle/>
          <a:p>
            <a:r>
              <a:rPr lang="en-US" dirty="0"/>
              <a:t>Laura Ramirez</a:t>
            </a:r>
          </a:p>
        </p:txBody>
      </p:sp>
    </p:spTree>
    <p:extLst>
      <p:ext uri="{BB962C8B-B14F-4D97-AF65-F5344CB8AC3E}">
        <p14:creationId xmlns:p14="http://schemas.microsoft.com/office/powerpoint/2010/main" val="2816863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783B8-4BA3-31AB-7243-CB17D88EA8B7}"/>
              </a:ext>
            </a:extLst>
          </p:cNvPr>
          <p:cNvSpPr>
            <a:spLocks noGrp="1"/>
          </p:cNvSpPr>
          <p:nvPr>
            <p:ph type="title"/>
          </p:nvPr>
        </p:nvSpPr>
        <p:spPr>
          <a:xfrm>
            <a:off x="838199" y="127164"/>
            <a:ext cx="10515600" cy="1325563"/>
          </a:xfrm>
        </p:spPr>
        <p:txBody>
          <a:bodyPr/>
          <a:lstStyle/>
          <a:p>
            <a:r>
              <a:rPr lang="en-US" dirty="0"/>
              <a:t>Light Logger Setup</a:t>
            </a:r>
          </a:p>
        </p:txBody>
      </p:sp>
      <p:sp>
        <p:nvSpPr>
          <p:cNvPr id="3" name="Content Placeholder 2">
            <a:extLst>
              <a:ext uri="{FF2B5EF4-FFF2-40B4-BE49-F238E27FC236}">
                <a16:creationId xmlns:a16="http://schemas.microsoft.com/office/drawing/2014/main" id="{337E62FE-3876-A98D-6E90-BEF02556D1DF}"/>
              </a:ext>
            </a:extLst>
          </p:cNvPr>
          <p:cNvSpPr>
            <a:spLocks noGrp="1"/>
          </p:cNvSpPr>
          <p:nvPr>
            <p:ph idx="1"/>
          </p:nvPr>
        </p:nvSpPr>
        <p:spPr>
          <a:xfrm>
            <a:off x="6219731" y="1421349"/>
            <a:ext cx="5918034" cy="4351338"/>
          </a:xfrm>
        </p:spPr>
        <p:txBody>
          <a:bodyPr>
            <a:noAutofit/>
          </a:bodyPr>
          <a:lstStyle/>
          <a:p>
            <a:r>
              <a:rPr lang="en-US" sz="3200" dirty="0"/>
              <a:t>Top Logger</a:t>
            </a:r>
          </a:p>
          <a:p>
            <a:r>
              <a:rPr lang="en-US" sz="3200" dirty="0"/>
              <a:t>Bottom Logger 10cm off the bottom</a:t>
            </a:r>
          </a:p>
          <a:p>
            <a:r>
              <a:rPr lang="en-US" sz="3200" dirty="0"/>
              <a:t>Loggers have individual serial numbers going permanently to a specific pole (A-L)</a:t>
            </a:r>
          </a:p>
          <a:p>
            <a:r>
              <a:rPr lang="en-US" sz="3200" dirty="0"/>
              <a:t>Separated in depth by 13cm</a:t>
            </a:r>
          </a:p>
          <a:p>
            <a:pPr marL="0" indent="0">
              <a:buNone/>
            </a:pPr>
            <a:endParaRPr lang="en-US" sz="3200" dirty="0"/>
          </a:p>
        </p:txBody>
      </p:sp>
      <p:pic>
        <p:nvPicPr>
          <p:cNvPr id="5" name="Picture 4">
            <a:extLst>
              <a:ext uri="{FF2B5EF4-FFF2-40B4-BE49-F238E27FC236}">
                <a16:creationId xmlns:a16="http://schemas.microsoft.com/office/drawing/2014/main" id="{B3E2702F-3F99-92F8-3A7C-D46446906DE4}"/>
              </a:ext>
            </a:extLst>
          </p:cNvPr>
          <p:cNvPicPr>
            <a:picLocks noChangeAspect="1"/>
          </p:cNvPicPr>
          <p:nvPr/>
        </p:nvPicPr>
        <p:blipFill>
          <a:blip r:embed="rId3"/>
          <a:stretch>
            <a:fillRect/>
          </a:stretch>
        </p:blipFill>
        <p:spPr>
          <a:xfrm>
            <a:off x="574640" y="1312171"/>
            <a:ext cx="1876459" cy="5040148"/>
          </a:xfrm>
          <a:prstGeom prst="rect">
            <a:avLst/>
          </a:prstGeom>
        </p:spPr>
      </p:pic>
      <p:pic>
        <p:nvPicPr>
          <p:cNvPr id="7" name="Picture 6">
            <a:extLst>
              <a:ext uri="{FF2B5EF4-FFF2-40B4-BE49-F238E27FC236}">
                <a16:creationId xmlns:a16="http://schemas.microsoft.com/office/drawing/2014/main" id="{D8BD3764-09A5-3CD6-6F94-908E6CB16DED}"/>
              </a:ext>
            </a:extLst>
          </p:cNvPr>
          <p:cNvPicPr>
            <a:picLocks noChangeAspect="1"/>
          </p:cNvPicPr>
          <p:nvPr/>
        </p:nvPicPr>
        <p:blipFill>
          <a:blip r:embed="rId4"/>
          <a:srcRect l="12737" t="26860" r="41973" b="-19"/>
          <a:stretch/>
        </p:blipFill>
        <p:spPr>
          <a:xfrm>
            <a:off x="3572273" y="2654203"/>
            <a:ext cx="1563554" cy="1549594"/>
          </a:xfrm>
          <a:prstGeom prst="rect">
            <a:avLst/>
          </a:prstGeom>
          <a:solidFill>
            <a:srgbClr val="000000">
              <a:shade val="95000"/>
            </a:srgbClr>
          </a:solidFill>
          <a:ln w="57150" cap="sq">
            <a:solidFill>
              <a:schemeClr val="tx2">
                <a:lumMod val="60000"/>
                <a:lumOff val="40000"/>
              </a:schemeClr>
            </a:solidFill>
            <a:miter lim="800000"/>
          </a:ln>
          <a:effectLst>
            <a:outerShdw blurRad="254000" dist="190500" dir="2700000" sy="90000" algn="bl" rotWithShape="0">
              <a:srgbClr val="000000">
                <a:alpha val="40000"/>
              </a:srgbClr>
            </a:outerShdw>
          </a:effectLst>
        </p:spPr>
      </p:pic>
      <p:cxnSp>
        <p:nvCxnSpPr>
          <p:cNvPr id="9" name="Straight Arrow Connector 8">
            <a:extLst>
              <a:ext uri="{FF2B5EF4-FFF2-40B4-BE49-F238E27FC236}">
                <a16:creationId xmlns:a16="http://schemas.microsoft.com/office/drawing/2014/main" id="{5F7ABA11-9EF6-1F2A-F3B7-613A21216EC5}"/>
              </a:ext>
            </a:extLst>
          </p:cNvPr>
          <p:cNvCxnSpPr>
            <a:cxnSpLocks/>
          </p:cNvCxnSpPr>
          <p:nvPr/>
        </p:nvCxnSpPr>
        <p:spPr>
          <a:xfrm flipV="1">
            <a:off x="1898420" y="4457700"/>
            <a:ext cx="1319740" cy="1214547"/>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B94F2D5-91AC-C2A1-C22E-9AA73CEDF88E}"/>
              </a:ext>
            </a:extLst>
          </p:cNvPr>
          <p:cNvCxnSpPr>
            <a:cxnSpLocks/>
          </p:cNvCxnSpPr>
          <p:nvPr/>
        </p:nvCxnSpPr>
        <p:spPr>
          <a:xfrm flipV="1">
            <a:off x="4727398" y="1711105"/>
            <a:ext cx="1492333" cy="1285592"/>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F70C436C-63C2-D5AD-5245-8D3D53861917}"/>
              </a:ext>
            </a:extLst>
          </p:cNvPr>
          <p:cNvCxnSpPr>
            <a:cxnSpLocks/>
          </p:cNvCxnSpPr>
          <p:nvPr/>
        </p:nvCxnSpPr>
        <p:spPr>
          <a:xfrm flipV="1">
            <a:off x="4119327" y="2480650"/>
            <a:ext cx="2100404" cy="1200125"/>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84286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B8A9-A66B-E49D-B5A4-A6B654AC2895}"/>
              </a:ext>
            </a:extLst>
          </p:cNvPr>
          <p:cNvSpPr>
            <a:spLocks noGrp="1"/>
          </p:cNvSpPr>
          <p:nvPr>
            <p:ph type="title"/>
          </p:nvPr>
        </p:nvSpPr>
        <p:spPr>
          <a:xfrm>
            <a:off x="838200" y="239327"/>
            <a:ext cx="10515600" cy="1325563"/>
          </a:xfrm>
        </p:spPr>
        <p:txBody>
          <a:bodyPr/>
          <a:lstStyle/>
          <a:p>
            <a:pPr algn="ctr"/>
            <a:r>
              <a:rPr lang="en-US" dirty="0"/>
              <a:t>07-18-2022 Experimental Layout</a:t>
            </a:r>
          </a:p>
        </p:txBody>
      </p:sp>
      <p:pic>
        <p:nvPicPr>
          <p:cNvPr id="5" name="Content Placeholder 4" descr="A aerial view of a grid&#10;&#10;Description automatically generated with medium confidence">
            <a:extLst>
              <a:ext uri="{FF2B5EF4-FFF2-40B4-BE49-F238E27FC236}">
                <a16:creationId xmlns:a16="http://schemas.microsoft.com/office/drawing/2014/main" id="{3F956357-1548-2BCE-8478-ED714D9CAF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8385" y="1571240"/>
            <a:ext cx="7395230" cy="4921635"/>
          </a:xfrm>
        </p:spPr>
      </p:pic>
    </p:spTree>
    <p:extLst>
      <p:ext uri="{BB962C8B-B14F-4D97-AF65-F5344CB8AC3E}">
        <p14:creationId xmlns:p14="http://schemas.microsoft.com/office/powerpoint/2010/main" val="3128090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FBB2B-D77B-A2FE-CCE9-A4F0AE4B66F6}"/>
              </a:ext>
            </a:extLst>
          </p:cNvPr>
          <p:cNvSpPr>
            <a:spLocks noGrp="1"/>
          </p:cNvSpPr>
          <p:nvPr>
            <p:ph type="title"/>
          </p:nvPr>
        </p:nvSpPr>
        <p:spPr>
          <a:xfrm>
            <a:off x="838200" y="180975"/>
            <a:ext cx="10515600" cy="795338"/>
          </a:xfrm>
        </p:spPr>
        <p:txBody>
          <a:bodyPr>
            <a:normAutofit fontScale="90000"/>
          </a:bodyPr>
          <a:lstStyle/>
          <a:p>
            <a:pPr algn="ctr"/>
            <a:r>
              <a:rPr lang="en-US" dirty="0"/>
              <a:t>Raw Data Collected by Light Loggers</a:t>
            </a:r>
          </a:p>
        </p:txBody>
      </p:sp>
      <p:pic>
        <p:nvPicPr>
          <p:cNvPr id="5" name="Content Placeholder 4" descr="A screenshot of a computer&#10;&#10;Description automatically generated">
            <a:extLst>
              <a:ext uri="{FF2B5EF4-FFF2-40B4-BE49-F238E27FC236}">
                <a16:creationId xmlns:a16="http://schemas.microsoft.com/office/drawing/2014/main" id="{AE1FEEB5-D50A-89F5-40F0-6D8DA3A45D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5547" y="2127252"/>
            <a:ext cx="8526453" cy="4351338"/>
          </a:xfrm>
        </p:spPr>
      </p:pic>
      <p:pic>
        <p:nvPicPr>
          <p:cNvPr id="7" name="Picture 6" descr="A screenshot of a computer&#10;&#10;Description automatically generated">
            <a:extLst>
              <a:ext uri="{FF2B5EF4-FFF2-40B4-BE49-F238E27FC236}">
                <a16:creationId xmlns:a16="http://schemas.microsoft.com/office/drawing/2014/main" id="{4E199E9A-A7D3-3021-1F2F-DD56D705A4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1450" y="1301745"/>
            <a:ext cx="2012950" cy="5176845"/>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C46C7037-214C-9360-8CB4-D5AA3F21DF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775" y="2314575"/>
            <a:ext cx="768350" cy="2705100"/>
          </a:xfrm>
          <a:prstGeom prst="rect">
            <a:avLst/>
          </a:prstGeom>
        </p:spPr>
      </p:pic>
      <p:cxnSp>
        <p:nvCxnSpPr>
          <p:cNvPr id="11" name="Straight Arrow Connector 10">
            <a:extLst>
              <a:ext uri="{FF2B5EF4-FFF2-40B4-BE49-F238E27FC236}">
                <a16:creationId xmlns:a16="http://schemas.microsoft.com/office/drawing/2014/main" id="{A0BCB374-FC08-B48E-DCDE-B26EB18334E0}"/>
              </a:ext>
            </a:extLst>
          </p:cNvPr>
          <p:cNvCxnSpPr/>
          <p:nvPr/>
        </p:nvCxnSpPr>
        <p:spPr>
          <a:xfrm>
            <a:off x="962025" y="2714625"/>
            <a:ext cx="390525" cy="0"/>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2D24ACC6-79F6-243C-C81C-FF453BF75F98}"/>
              </a:ext>
            </a:extLst>
          </p:cNvPr>
          <p:cNvCxnSpPr>
            <a:cxnSpLocks/>
          </p:cNvCxnSpPr>
          <p:nvPr/>
        </p:nvCxnSpPr>
        <p:spPr>
          <a:xfrm>
            <a:off x="3560772" y="1609725"/>
            <a:ext cx="849303" cy="381000"/>
          </a:xfrm>
          <a:prstGeom prst="bentConnector3">
            <a:avLst>
              <a:gd name="adj1" fmla="val 100468"/>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7069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E3634-EBB7-0EAE-45CF-3223532EB6A6}"/>
              </a:ext>
            </a:extLst>
          </p:cNvPr>
          <p:cNvSpPr>
            <a:spLocks noGrp="1"/>
          </p:cNvSpPr>
          <p:nvPr>
            <p:ph type="title"/>
          </p:nvPr>
        </p:nvSpPr>
        <p:spPr>
          <a:xfrm>
            <a:off x="355398" y="0"/>
            <a:ext cx="10515600" cy="1325563"/>
          </a:xfrm>
        </p:spPr>
        <p:txBody>
          <a:bodyPr/>
          <a:lstStyle/>
          <a:p>
            <a:r>
              <a:rPr lang="en-US" dirty="0"/>
              <a:t>Experimental Design</a:t>
            </a:r>
          </a:p>
        </p:txBody>
      </p:sp>
      <p:sp>
        <p:nvSpPr>
          <p:cNvPr id="3" name="Content Placeholder 2">
            <a:extLst>
              <a:ext uri="{FF2B5EF4-FFF2-40B4-BE49-F238E27FC236}">
                <a16:creationId xmlns:a16="http://schemas.microsoft.com/office/drawing/2014/main" id="{33CB982C-FC95-89CA-C847-4E156F115755}"/>
              </a:ext>
            </a:extLst>
          </p:cNvPr>
          <p:cNvSpPr>
            <a:spLocks noGrp="1"/>
          </p:cNvSpPr>
          <p:nvPr>
            <p:ph idx="1"/>
          </p:nvPr>
        </p:nvSpPr>
        <p:spPr>
          <a:xfrm>
            <a:off x="8500263" y="2413657"/>
            <a:ext cx="3467404" cy="2465582"/>
          </a:xfrm>
        </p:spPr>
        <p:txBody>
          <a:bodyPr/>
          <a:lstStyle/>
          <a:p>
            <a:r>
              <a:rPr lang="en-US" dirty="0"/>
              <a:t>Coordinate System</a:t>
            </a:r>
          </a:p>
          <a:p>
            <a:r>
              <a:rPr lang="en-US" dirty="0"/>
              <a:t>Inverse on x axis</a:t>
            </a:r>
          </a:p>
          <a:p>
            <a:endParaRPr lang="en-US" dirty="0"/>
          </a:p>
        </p:txBody>
      </p:sp>
      <p:pic>
        <p:nvPicPr>
          <p:cNvPr id="4" name="Content Placeholder 61">
            <a:extLst>
              <a:ext uri="{FF2B5EF4-FFF2-40B4-BE49-F238E27FC236}">
                <a16:creationId xmlns:a16="http://schemas.microsoft.com/office/drawing/2014/main" id="{E369ACBB-2253-C1A9-63B9-CBBD586677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355398" y="1155442"/>
            <a:ext cx="8001000" cy="5334000"/>
          </a:xfrm>
          <a:prstGeom prst="rect">
            <a:avLst/>
          </a:prstGeom>
        </p:spPr>
      </p:pic>
      <p:sp>
        <p:nvSpPr>
          <p:cNvPr id="6" name="Oval 5">
            <a:extLst>
              <a:ext uri="{FF2B5EF4-FFF2-40B4-BE49-F238E27FC236}">
                <a16:creationId xmlns:a16="http://schemas.microsoft.com/office/drawing/2014/main" id="{EE452F41-5C7F-1471-146E-A2A578741DA7}"/>
              </a:ext>
            </a:extLst>
          </p:cNvPr>
          <p:cNvSpPr>
            <a:spLocks noChangeAspect="1"/>
          </p:cNvSpPr>
          <p:nvPr/>
        </p:nvSpPr>
        <p:spPr>
          <a:xfrm rot="5400000">
            <a:off x="5165729" y="4580231"/>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30EB367-C69F-070E-CB58-530FF8AB4E82}"/>
              </a:ext>
            </a:extLst>
          </p:cNvPr>
          <p:cNvSpPr>
            <a:spLocks noChangeAspect="1"/>
          </p:cNvSpPr>
          <p:nvPr/>
        </p:nvSpPr>
        <p:spPr>
          <a:xfrm rot="5400000">
            <a:off x="1129515" y="2815995"/>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C4ED78F-0E35-D1F7-A24F-05A4207A64B1}"/>
              </a:ext>
            </a:extLst>
          </p:cNvPr>
          <p:cNvSpPr>
            <a:spLocks noChangeAspect="1"/>
          </p:cNvSpPr>
          <p:nvPr/>
        </p:nvSpPr>
        <p:spPr>
          <a:xfrm rot="5400000">
            <a:off x="5498898" y="2838597"/>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8C03B52-69BF-4902-1D34-40017B8949EF}"/>
              </a:ext>
            </a:extLst>
          </p:cNvPr>
          <p:cNvSpPr>
            <a:spLocks noChangeAspect="1"/>
          </p:cNvSpPr>
          <p:nvPr/>
        </p:nvSpPr>
        <p:spPr>
          <a:xfrm rot="5400000">
            <a:off x="5319306" y="3814881"/>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a:extLst>
              <a:ext uri="{FF2B5EF4-FFF2-40B4-BE49-F238E27FC236}">
                <a16:creationId xmlns:a16="http://schemas.microsoft.com/office/drawing/2014/main" id="{1A5EB283-2BFE-A004-F8EA-86E35E1F4742}"/>
              </a:ext>
            </a:extLst>
          </p:cNvPr>
          <p:cNvSpPr txBox="1"/>
          <p:nvPr/>
        </p:nvSpPr>
        <p:spPr>
          <a:xfrm>
            <a:off x="4988501" y="4786725"/>
            <a:ext cx="620683" cy="369332"/>
          </a:xfrm>
          <a:prstGeom prst="rect">
            <a:avLst/>
          </a:prstGeom>
          <a:noFill/>
        </p:spPr>
        <p:txBody>
          <a:bodyPr wrap="none" rtlCol="0">
            <a:spAutoFit/>
          </a:bodyPr>
          <a:lstStyle/>
          <a:p>
            <a:r>
              <a:rPr lang="en-US" dirty="0"/>
              <a:t>(0,0)</a:t>
            </a:r>
          </a:p>
        </p:txBody>
      </p:sp>
      <p:sp>
        <p:nvSpPr>
          <p:cNvPr id="130" name="TextBox 129">
            <a:extLst>
              <a:ext uri="{FF2B5EF4-FFF2-40B4-BE49-F238E27FC236}">
                <a16:creationId xmlns:a16="http://schemas.microsoft.com/office/drawing/2014/main" id="{EDA14CAC-B5D5-6B5B-E2E9-4599218BF695}"/>
              </a:ext>
            </a:extLst>
          </p:cNvPr>
          <p:cNvSpPr txBox="1"/>
          <p:nvPr/>
        </p:nvSpPr>
        <p:spPr>
          <a:xfrm>
            <a:off x="2773493" y="4733066"/>
            <a:ext cx="853439" cy="369332"/>
          </a:xfrm>
          <a:prstGeom prst="rect">
            <a:avLst/>
          </a:prstGeom>
          <a:noFill/>
        </p:spPr>
        <p:txBody>
          <a:bodyPr wrap="none" rtlCol="0">
            <a:spAutoFit/>
          </a:bodyPr>
          <a:lstStyle/>
          <a:p>
            <a:r>
              <a:rPr lang="en-US" dirty="0"/>
              <a:t>(200,0)</a:t>
            </a:r>
          </a:p>
        </p:txBody>
      </p:sp>
      <p:sp>
        <p:nvSpPr>
          <p:cNvPr id="131" name="TextBox 130">
            <a:extLst>
              <a:ext uri="{FF2B5EF4-FFF2-40B4-BE49-F238E27FC236}">
                <a16:creationId xmlns:a16="http://schemas.microsoft.com/office/drawing/2014/main" id="{0DB6DFAB-6DA0-C09D-5019-4F98C1F93B74}"/>
              </a:ext>
            </a:extLst>
          </p:cNvPr>
          <p:cNvSpPr txBox="1"/>
          <p:nvPr/>
        </p:nvSpPr>
        <p:spPr>
          <a:xfrm>
            <a:off x="3828545" y="4733066"/>
            <a:ext cx="843501" cy="369332"/>
          </a:xfrm>
          <a:prstGeom prst="rect">
            <a:avLst/>
          </a:prstGeom>
          <a:noFill/>
        </p:spPr>
        <p:txBody>
          <a:bodyPr wrap="none" rtlCol="0">
            <a:spAutoFit/>
          </a:bodyPr>
          <a:lstStyle/>
          <a:p>
            <a:r>
              <a:rPr lang="en-US" dirty="0"/>
              <a:t>(100,0)</a:t>
            </a:r>
          </a:p>
        </p:txBody>
      </p:sp>
      <p:sp>
        <p:nvSpPr>
          <p:cNvPr id="132" name="TextBox 131">
            <a:extLst>
              <a:ext uri="{FF2B5EF4-FFF2-40B4-BE49-F238E27FC236}">
                <a16:creationId xmlns:a16="http://schemas.microsoft.com/office/drawing/2014/main" id="{7E45B89E-9DBC-0BC4-A592-D86F6F57569F}"/>
              </a:ext>
            </a:extLst>
          </p:cNvPr>
          <p:cNvSpPr txBox="1"/>
          <p:nvPr/>
        </p:nvSpPr>
        <p:spPr>
          <a:xfrm>
            <a:off x="1699658" y="4733066"/>
            <a:ext cx="843501" cy="369332"/>
          </a:xfrm>
          <a:prstGeom prst="rect">
            <a:avLst/>
          </a:prstGeom>
          <a:noFill/>
        </p:spPr>
        <p:txBody>
          <a:bodyPr wrap="none" rtlCol="0">
            <a:spAutoFit/>
          </a:bodyPr>
          <a:lstStyle/>
          <a:p>
            <a:r>
              <a:rPr lang="en-US" dirty="0"/>
              <a:t>(300,0)</a:t>
            </a:r>
          </a:p>
        </p:txBody>
      </p:sp>
      <p:sp>
        <p:nvSpPr>
          <p:cNvPr id="133" name="TextBox 132">
            <a:extLst>
              <a:ext uri="{FF2B5EF4-FFF2-40B4-BE49-F238E27FC236}">
                <a16:creationId xmlns:a16="http://schemas.microsoft.com/office/drawing/2014/main" id="{18440FA0-4A3F-912B-B0F4-712091A2A520}"/>
              </a:ext>
            </a:extLst>
          </p:cNvPr>
          <p:cNvSpPr txBox="1"/>
          <p:nvPr/>
        </p:nvSpPr>
        <p:spPr>
          <a:xfrm>
            <a:off x="5318083" y="2442706"/>
            <a:ext cx="853439" cy="369332"/>
          </a:xfrm>
          <a:prstGeom prst="rect">
            <a:avLst/>
          </a:prstGeom>
          <a:noFill/>
        </p:spPr>
        <p:txBody>
          <a:bodyPr wrap="none" rtlCol="0">
            <a:spAutoFit/>
          </a:bodyPr>
          <a:lstStyle/>
          <a:p>
            <a:r>
              <a:rPr lang="en-US" dirty="0"/>
              <a:t>(0,200)</a:t>
            </a:r>
          </a:p>
        </p:txBody>
      </p:sp>
      <p:sp>
        <p:nvSpPr>
          <p:cNvPr id="134" name="TextBox 133">
            <a:extLst>
              <a:ext uri="{FF2B5EF4-FFF2-40B4-BE49-F238E27FC236}">
                <a16:creationId xmlns:a16="http://schemas.microsoft.com/office/drawing/2014/main" id="{95AD6EEC-8871-82A9-EB67-AD12C25BC5F1}"/>
              </a:ext>
            </a:extLst>
          </p:cNvPr>
          <p:cNvSpPr txBox="1"/>
          <p:nvPr/>
        </p:nvSpPr>
        <p:spPr>
          <a:xfrm>
            <a:off x="3722521" y="2469265"/>
            <a:ext cx="1076257" cy="369332"/>
          </a:xfrm>
          <a:prstGeom prst="rect">
            <a:avLst/>
          </a:prstGeom>
          <a:noFill/>
        </p:spPr>
        <p:txBody>
          <a:bodyPr wrap="none" rtlCol="0">
            <a:spAutoFit/>
          </a:bodyPr>
          <a:lstStyle/>
          <a:p>
            <a:r>
              <a:rPr lang="en-US" dirty="0"/>
              <a:t>(100,200)</a:t>
            </a:r>
          </a:p>
        </p:txBody>
      </p:sp>
      <p:sp>
        <p:nvSpPr>
          <p:cNvPr id="135" name="TextBox 134">
            <a:extLst>
              <a:ext uri="{FF2B5EF4-FFF2-40B4-BE49-F238E27FC236}">
                <a16:creationId xmlns:a16="http://schemas.microsoft.com/office/drawing/2014/main" id="{E243AD40-FE05-BC6F-863C-05EB472E29FA}"/>
              </a:ext>
            </a:extLst>
          </p:cNvPr>
          <p:cNvSpPr txBox="1"/>
          <p:nvPr/>
        </p:nvSpPr>
        <p:spPr>
          <a:xfrm>
            <a:off x="2293643" y="2452331"/>
            <a:ext cx="1086195" cy="369332"/>
          </a:xfrm>
          <a:prstGeom prst="rect">
            <a:avLst/>
          </a:prstGeom>
          <a:noFill/>
        </p:spPr>
        <p:txBody>
          <a:bodyPr wrap="none" rtlCol="0">
            <a:spAutoFit/>
          </a:bodyPr>
          <a:lstStyle/>
          <a:p>
            <a:r>
              <a:rPr lang="en-US" dirty="0"/>
              <a:t>(200,200)</a:t>
            </a:r>
          </a:p>
        </p:txBody>
      </p:sp>
      <p:sp>
        <p:nvSpPr>
          <p:cNvPr id="136" name="TextBox 135">
            <a:extLst>
              <a:ext uri="{FF2B5EF4-FFF2-40B4-BE49-F238E27FC236}">
                <a16:creationId xmlns:a16="http://schemas.microsoft.com/office/drawing/2014/main" id="{214BBD4E-2DF0-AF78-3407-180E32756A05}"/>
              </a:ext>
            </a:extLst>
          </p:cNvPr>
          <p:cNvSpPr txBox="1"/>
          <p:nvPr/>
        </p:nvSpPr>
        <p:spPr>
          <a:xfrm>
            <a:off x="819986" y="2454516"/>
            <a:ext cx="1076257" cy="369332"/>
          </a:xfrm>
          <a:prstGeom prst="rect">
            <a:avLst/>
          </a:prstGeom>
          <a:noFill/>
        </p:spPr>
        <p:txBody>
          <a:bodyPr wrap="none" rtlCol="0">
            <a:spAutoFit/>
          </a:bodyPr>
          <a:lstStyle/>
          <a:p>
            <a:r>
              <a:rPr lang="en-US" dirty="0"/>
              <a:t>(300,200)</a:t>
            </a:r>
          </a:p>
        </p:txBody>
      </p:sp>
      <p:sp>
        <p:nvSpPr>
          <p:cNvPr id="170" name="TextBox 169">
            <a:extLst>
              <a:ext uri="{FF2B5EF4-FFF2-40B4-BE49-F238E27FC236}">
                <a16:creationId xmlns:a16="http://schemas.microsoft.com/office/drawing/2014/main" id="{9D05BB03-678D-6800-3C3A-EB8737E79C72}"/>
              </a:ext>
            </a:extLst>
          </p:cNvPr>
          <p:cNvSpPr txBox="1"/>
          <p:nvPr/>
        </p:nvSpPr>
        <p:spPr>
          <a:xfrm>
            <a:off x="5466554" y="4093230"/>
            <a:ext cx="726802" cy="369332"/>
          </a:xfrm>
          <a:prstGeom prst="rect">
            <a:avLst/>
          </a:prstGeom>
          <a:noFill/>
        </p:spPr>
        <p:txBody>
          <a:bodyPr wrap="none" rtlCol="0">
            <a:spAutoFit/>
          </a:bodyPr>
          <a:lstStyle/>
          <a:p>
            <a:r>
              <a:rPr lang="en-US" dirty="0"/>
              <a:t>(0,50)</a:t>
            </a:r>
          </a:p>
        </p:txBody>
      </p:sp>
      <p:sp>
        <p:nvSpPr>
          <p:cNvPr id="171" name="TextBox 170">
            <a:extLst>
              <a:ext uri="{FF2B5EF4-FFF2-40B4-BE49-F238E27FC236}">
                <a16:creationId xmlns:a16="http://schemas.microsoft.com/office/drawing/2014/main" id="{7BFE68A2-9368-0AA1-927B-EB46DC7479F0}"/>
              </a:ext>
            </a:extLst>
          </p:cNvPr>
          <p:cNvSpPr txBox="1"/>
          <p:nvPr/>
        </p:nvSpPr>
        <p:spPr>
          <a:xfrm>
            <a:off x="5547906" y="3723898"/>
            <a:ext cx="843501" cy="369332"/>
          </a:xfrm>
          <a:prstGeom prst="rect">
            <a:avLst/>
          </a:prstGeom>
          <a:noFill/>
        </p:spPr>
        <p:txBody>
          <a:bodyPr wrap="none" rtlCol="0">
            <a:spAutoFit/>
          </a:bodyPr>
          <a:lstStyle/>
          <a:p>
            <a:r>
              <a:rPr lang="en-US" dirty="0"/>
              <a:t>(0,100)</a:t>
            </a:r>
          </a:p>
        </p:txBody>
      </p:sp>
      <p:sp>
        <p:nvSpPr>
          <p:cNvPr id="64" name="Oval 63">
            <a:extLst>
              <a:ext uri="{FF2B5EF4-FFF2-40B4-BE49-F238E27FC236}">
                <a16:creationId xmlns:a16="http://schemas.microsoft.com/office/drawing/2014/main" id="{36DCE637-0765-D7F0-ADB0-06413E8AC402}"/>
              </a:ext>
            </a:extLst>
          </p:cNvPr>
          <p:cNvSpPr>
            <a:spLocks noChangeAspect="1"/>
          </p:cNvSpPr>
          <p:nvPr/>
        </p:nvSpPr>
        <p:spPr>
          <a:xfrm rot="5400000">
            <a:off x="3055530" y="4519840"/>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D357904-AB81-F5BC-4892-95E9C220798D}"/>
              </a:ext>
            </a:extLst>
          </p:cNvPr>
          <p:cNvSpPr>
            <a:spLocks noChangeAspect="1"/>
          </p:cNvSpPr>
          <p:nvPr/>
        </p:nvSpPr>
        <p:spPr>
          <a:xfrm rot="5400000">
            <a:off x="2636326" y="2801914"/>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DB1005B3-39E8-C31F-ACC9-BD95A77FD93D}"/>
              </a:ext>
            </a:extLst>
          </p:cNvPr>
          <p:cNvSpPr>
            <a:spLocks noChangeAspect="1"/>
          </p:cNvSpPr>
          <p:nvPr/>
        </p:nvSpPr>
        <p:spPr>
          <a:xfrm rot="5400000">
            <a:off x="4079958" y="2817547"/>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60D993BD-FBF1-D27D-1916-166536C45061}"/>
              </a:ext>
            </a:extLst>
          </p:cNvPr>
          <p:cNvSpPr>
            <a:spLocks noChangeAspect="1"/>
          </p:cNvSpPr>
          <p:nvPr/>
        </p:nvSpPr>
        <p:spPr>
          <a:xfrm rot="5400000">
            <a:off x="4121616" y="4547079"/>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A0F4C35-C63C-6E8D-FEEF-1B1789AB9826}"/>
              </a:ext>
            </a:extLst>
          </p:cNvPr>
          <p:cNvSpPr>
            <a:spLocks noChangeAspect="1"/>
          </p:cNvSpPr>
          <p:nvPr/>
        </p:nvSpPr>
        <p:spPr>
          <a:xfrm rot="5400000">
            <a:off x="1929992" y="4526779"/>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CAE6016-5AE1-82FB-4EF4-9E3FF3E1BACF}"/>
              </a:ext>
            </a:extLst>
          </p:cNvPr>
          <p:cNvSpPr>
            <a:spLocks noChangeAspect="1"/>
          </p:cNvSpPr>
          <p:nvPr/>
        </p:nvSpPr>
        <p:spPr>
          <a:xfrm rot="5400000">
            <a:off x="5237954" y="4189071"/>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0D6D9D31-CD2C-CFA8-246D-80F08D2383B2}"/>
              </a:ext>
            </a:extLst>
          </p:cNvPr>
          <p:cNvCxnSpPr/>
          <p:nvPr/>
        </p:nvCxnSpPr>
        <p:spPr>
          <a:xfrm>
            <a:off x="1282700" y="2916214"/>
            <a:ext cx="761592" cy="17015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227AB30-B92B-09D7-02DA-A30BCCE32C52}"/>
              </a:ext>
            </a:extLst>
          </p:cNvPr>
          <p:cNvCxnSpPr>
            <a:cxnSpLocks/>
          </p:cNvCxnSpPr>
          <p:nvPr/>
        </p:nvCxnSpPr>
        <p:spPr>
          <a:xfrm>
            <a:off x="4178743" y="2930295"/>
            <a:ext cx="53600" cy="176423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EACBACA-1EF4-F249-A8BB-8BFF0B9161D0}"/>
              </a:ext>
            </a:extLst>
          </p:cNvPr>
          <p:cNvCxnSpPr>
            <a:cxnSpLocks/>
          </p:cNvCxnSpPr>
          <p:nvPr/>
        </p:nvCxnSpPr>
        <p:spPr>
          <a:xfrm>
            <a:off x="2748333" y="2916214"/>
            <a:ext cx="421497" cy="1747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582C50-98FA-9195-FF9C-9326543B2B81}"/>
              </a:ext>
            </a:extLst>
          </p:cNvPr>
          <p:cNvCxnSpPr>
            <a:cxnSpLocks/>
          </p:cNvCxnSpPr>
          <p:nvPr/>
        </p:nvCxnSpPr>
        <p:spPr>
          <a:xfrm flipH="1">
            <a:off x="5287110" y="2920703"/>
            <a:ext cx="311197" cy="17930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5F42D4-5516-9949-46D0-CB5DD89E6A8F}"/>
              </a:ext>
            </a:extLst>
          </p:cNvPr>
          <p:cNvCxnSpPr>
            <a:cxnSpLocks/>
          </p:cNvCxnSpPr>
          <p:nvPr/>
        </p:nvCxnSpPr>
        <p:spPr>
          <a:xfrm flipH="1" flipV="1">
            <a:off x="2044292" y="4617720"/>
            <a:ext cx="3231941" cy="809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FFC007E-4468-0235-A190-FA15A097238D}"/>
              </a:ext>
            </a:extLst>
          </p:cNvPr>
          <p:cNvCxnSpPr>
            <a:cxnSpLocks/>
          </p:cNvCxnSpPr>
          <p:nvPr/>
        </p:nvCxnSpPr>
        <p:spPr>
          <a:xfrm flipH="1" flipV="1">
            <a:off x="1282699" y="2921562"/>
            <a:ext cx="4326485" cy="2709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4C6D420-EBAF-9AC1-BCFA-37B95679D9C4}"/>
              </a:ext>
            </a:extLst>
          </p:cNvPr>
          <p:cNvCxnSpPr>
            <a:cxnSpLocks/>
          </p:cNvCxnSpPr>
          <p:nvPr/>
        </p:nvCxnSpPr>
        <p:spPr>
          <a:xfrm flipH="1" flipV="1">
            <a:off x="1896243" y="4293107"/>
            <a:ext cx="3444405" cy="3420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D552B36-61D7-1A67-1248-9F7F3FAED997}"/>
              </a:ext>
            </a:extLst>
          </p:cNvPr>
          <p:cNvCxnSpPr>
            <a:cxnSpLocks/>
          </p:cNvCxnSpPr>
          <p:nvPr/>
        </p:nvCxnSpPr>
        <p:spPr>
          <a:xfrm flipH="1" flipV="1">
            <a:off x="1699658" y="3886150"/>
            <a:ext cx="3726996" cy="53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5722BA08-A619-9D5F-4178-FB85DCED41C5}"/>
              </a:ext>
            </a:extLst>
          </p:cNvPr>
          <p:cNvSpPr>
            <a:spLocks noChangeAspect="1"/>
          </p:cNvSpPr>
          <p:nvPr/>
        </p:nvSpPr>
        <p:spPr>
          <a:xfrm rot="5400000">
            <a:off x="1609605" y="3766967"/>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2CD66A4D-F311-5AB8-9DFB-E8B4DB1A8542}"/>
              </a:ext>
            </a:extLst>
          </p:cNvPr>
          <p:cNvSpPr>
            <a:spLocks noChangeAspect="1"/>
          </p:cNvSpPr>
          <p:nvPr/>
        </p:nvSpPr>
        <p:spPr>
          <a:xfrm rot="5400000">
            <a:off x="4091602" y="3805002"/>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3ACEC1BD-9133-D67B-84B5-73965B8325AC}"/>
              </a:ext>
            </a:extLst>
          </p:cNvPr>
          <p:cNvSpPr>
            <a:spLocks noChangeAspect="1"/>
          </p:cNvSpPr>
          <p:nvPr/>
        </p:nvSpPr>
        <p:spPr>
          <a:xfrm rot="5400000">
            <a:off x="2872708" y="3794264"/>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A2A4721-D69E-378C-F04C-8A561EDDFA6B}"/>
              </a:ext>
            </a:extLst>
          </p:cNvPr>
          <p:cNvSpPr>
            <a:spLocks noChangeAspect="1"/>
          </p:cNvSpPr>
          <p:nvPr/>
        </p:nvSpPr>
        <p:spPr>
          <a:xfrm rot="5400000">
            <a:off x="2967168" y="4181771"/>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740759E-2857-96F6-79A1-B0D4A6F67D1A}"/>
              </a:ext>
            </a:extLst>
          </p:cNvPr>
          <p:cNvSpPr>
            <a:spLocks noChangeAspect="1"/>
          </p:cNvSpPr>
          <p:nvPr/>
        </p:nvSpPr>
        <p:spPr>
          <a:xfrm rot="5400000">
            <a:off x="4113582" y="4182454"/>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827F9FD-F72B-06CC-F455-DE55C530129B}"/>
              </a:ext>
            </a:extLst>
          </p:cNvPr>
          <p:cNvSpPr>
            <a:spLocks noChangeAspect="1"/>
          </p:cNvSpPr>
          <p:nvPr/>
        </p:nvSpPr>
        <p:spPr>
          <a:xfrm rot="5400000">
            <a:off x="1791673" y="4180130"/>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099A31A-4B5D-5E80-E794-4AC4100C3975}"/>
              </a:ext>
            </a:extLst>
          </p:cNvPr>
          <p:cNvSpPr txBox="1"/>
          <p:nvPr/>
        </p:nvSpPr>
        <p:spPr>
          <a:xfrm>
            <a:off x="1688517" y="3489313"/>
            <a:ext cx="1066318" cy="369332"/>
          </a:xfrm>
          <a:prstGeom prst="rect">
            <a:avLst/>
          </a:prstGeom>
          <a:noFill/>
        </p:spPr>
        <p:txBody>
          <a:bodyPr wrap="none" rtlCol="0">
            <a:spAutoFit/>
          </a:bodyPr>
          <a:lstStyle/>
          <a:p>
            <a:r>
              <a:rPr lang="en-US" dirty="0"/>
              <a:t>(300,100)</a:t>
            </a:r>
          </a:p>
        </p:txBody>
      </p:sp>
      <p:sp>
        <p:nvSpPr>
          <p:cNvPr id="40" name="TextBox 39">
            <a:extLst>
              <a:ext uri="{FF2B5EF4-FFF2-40B4-BE49-F238E27FC236}">
                <a16:creationId xmlns:a16="http://schemas.microsoft.com/office/drawing/2014/main" id="{31AE1CC8-6A20-7788-4643-15D2E6FA3739}"/>
              </a:ext>
            </a:extLst>
          </p:cNvPr>
          <p:cNvSpPr txBox="1"/>
          <p:nvPr/>
        </p:nvSpPr>
        <p:spPr>
          <a:xfrm>
            <a:off x="1901251" y="3966436"/>
            <a:ext cx="949619" cy="369332"/>
          </a:xfrm>
          <a:prstGeom prst="rect">
            <a:avLst/>
          </a:prstGeom>
          <a:noFill/>
        </p:spPr>
        <p:txBody>
          <a:bodyPr wrap="none" rtlCol="0">
            <a:spAutoFit/>
          </a:bodyPr>
          <a:lstStyle/>
          <a:p>
            <a:r>
              <a:rPr lang="en-US" dirty="0"/>
              <a:t>(300,50)</a:t>
            </a:r>
          </a:p>
        </p:txBody>
      </p:sp>
      <p:sp>
        <p:nvSpPr>
          <p:cNvPr id="41" name="TextBox 40">
            <a:extLst>
              <a:ext uri="{FF2B5EF4-FFF2-40B4-BE49-F238E27FC236}">
                <a16:creationId xmlns:a16="http://schemas.microsoft.com/office/drawing/2014/main" id="{0D8D48C8-8B7E-5F96-21F3-F0D8AC15A8EC}"/>
              </a:ext>
            </a:extLst>
          </p:cNvPr>
          <p:cNvSpPr txBox="1"/>
          <p:nvPr/>
        </p:nvSpPr>
        <p:spPr>
          <a:xfrm>
            <a:off x="2971279" y="3506008"/>
            <a:ext cx="1076257" cy="369332"/>
          </a:xfrm>
          <a:prstGeom prst="rect">
            <a:avLst/>
          </a:prstGeom>
          <a:noFill/>
        </p:spPr>
        <p:txBody>
          <a:bodyPr wrap="none" rtlCol="0">
            <a:spAutoFit/>
          </a:bodyPr>
          <a:lstStyle/>
          <a:p>
            <a:r>
              <a:rPr lang="en-US" dirty="0"/>
              <a:t>(200,100)</a:t>
            </a:r>
          </a:p>
        </p:txBody>
      </p:sp>
      <p:sp>
        <p:nvSpPr>
          <p:cNvPr id="42" name="TextBox 41">
            <a:extLst>
              <a:ext uri="{FF2B5EF4-FFF2-40B4-BE49-F238E27FC236}">
                <a16:creationId xmlns:a16="http://schemas.microsoft.com/office/drawing/2014/main" id="{3D37BC11-0D62-44FF-B84D-048654671560}"/>
              </a:ext>
            </a:extLst>
          </p:cNvPr>
          <p:cNvSpPr txBox="1"/>
          <p:nvPr/>
        </p:nvSpPr>
        <p:spPr>
          <a:xfrm>
            <a:off x="3086642" y="3954793"/>
            <a:ext cx="959558" cy="369332"/>
          </a:xfrm>
          <a:prstGeom prst="rect">
            <a:avLst/>
          </a:prstGeom>
          <a:noFill/>
        </p:spPr>
        <p:txBody>
          <a:bodyPr wrap="none" rtlCol="0">
            <a:spAutoFit/>
          </a:bodyPr>
          <a:lstStyle/>
          <a:p>
            <a:r>
              <a:rPr lang="en-US" dirty="0"/>
              <a:t>(200,50)</a:t>
            </a:r>
          </a:p>
        </p:txBody>
      </p:sp>
      <p:sp>
        <p:nvSpPr>
          <p:cNvPr id="43" name="TextBox 42">
            <a:extLst>
              <a:ext uri="{FF2B5EF4-FFF2-40B4-BE49-F238E27FC236}">
                <a16:creationId xmlns:a16="http://schemas.microsoft.com/office/drawing/2014/main" id="{57FD9DCC-E891-1764-170E-B8DA83C23F45}"/>
              </a:ext>
            </a:extLst>
          </p:cNvPr>
          <p:cNvSpPr txBox="1"/>
          <p:nvPr/>
        </p:nvSpPr>
        <p:spPr>
          <a:xfrm>
            <a:off x="4197236" y="3510260"/>
            <a:ext cx="949619" cy="369332"/>
          </a:xfrm>
          <a:prstGeom prst="rect">
            <a:avLst/>
          </a:prstGeom>
          <a:noFill/>
        </p:spPr>
        <p:txBody>
          <a:bodyPr wrap="none" rtlCol="0">
            <a:spAutoFit/>
          </a:bodyPr>
          <a:lstStyle/>
          <a:p>
            <a:r>
              <a:rPr lang="en-US" dirty="0"/>
              <a:t>(100,50)</a:t>
            </a:r>
          </a:p>
        </p:txBody>
      </p:sp>
      <p:sp>
        <p:nvSpPr>
          <p:cNvPr id="44" name="TextBox 43">
            <a:extLst>
              <a:ext uri="{FF2B5EF4-FFF2-40B4-BE49-F238E27FC236}">
                <a16:creationId xmlns:a16="http://schemas.microsoft.com/office/drawing/2014/main" id="{EFDFED0A-126B-E4AB-0CFC-8C6932352DF2}"/>
              </a:ext>
            </a:extLst>
          </p:cNvPr>
          <p:cNvSpPr txBox="1"/>
          <p:nvPr/>
        </p:nvSpPr>
        <p:spPr>
          <a:xfrm>
            <a:off x="4255387" y="3968119"/>
            <a:ext cx="949619" cy="369332"/>
          </a:xfrm>
          <a:prstGeom prst="rect">
            <a:avLst/>
          </a:prstGeom>
          <a:noFill/>
        </p:spPr>
        <p:txBody>
          <a:bodyPr wrap="none" rtlCol="0">
            <a:spAutoFit/>
          </a:bodyPr>
          <a:lstStyle/>
          <a:p>
            <a:r>
              <a:rPr lang="en-US" dirty="0"/>
              <a:t>(100,50)</a:t>
            </a:r>
          </a:p>
        </p:txBody>
      </p:sp>
    </p:spTree>
    <p:extLst>
      <p:ext uri="{BB962C8B-B14F-4D97-AF65-F5344CB8AC3E}">
        <p14:creationId xmlns:p14="http://schemas.microsoft.com/office/powerpoint/2010/main" val="33904804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9B4B-EB2A-75EE-3D4D-20D758C97E5A}"/>
              </a:ext>
            </a:extLst>
          </p:cNvPr>
          <p:cNvSpPr>
            <a:spLocks noGrp="1"/>
          </p:cNvSpPr>
          <p:nvPr>
            <p:ph type="title"/>
          </p:nvPr>
        </p:nvSpPr>
        <p:spPr>
          <a:xfrm>
            <a:off x="838200" y="102620"/>
            <a:ext cx="10515600" cy="966788"/>
          </a:xfrm>
        </p:spPr>
        <p:txBody>
          <a:bodyPr/>
          <a:lstStyle/>
          <a:p>
            <a:pPr algn="ctr"/>
            <a:r>
              <a:rPr lang="en-US" dirty="0"/>
              <a:t>Tidying Up Data for RStudio</a:t>
            </a:r>
          </a:p>
        </p:txBody>
      </p:sp>
      <p:pic>
        <p:nvPicPr>
          <p:cNvPr id="5" name="Picture 4" descr="A screenshot of a computer&#10;&#10;Description automatically generated">
            <a:extLst>
              <a:ext uri="{FF2B5EF4-FFF2-40B4-BE49-F238E27FC236}">
                <a16:creationId xmlns:a16="http://schemas.microsoft.com/office/drawing/2014/main" id="{68D4724E-6B78-F55E-5A4E-F621077127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78944"/>
            <a:ext cx="12192000" cy="5357361"/>
          </a:xfrm>
          <a:prstGeom prst="rect">
            <a:avLst/>
          </a:prstGeom>
        </p:spPr>
      </p:pic>
    </p:spTree>
    <p:extLst>
      <p:ext uri="{BB962C8B-B14F-4D97-AF65-F5344CB8AC3E}">
        <p14:creationId xmlns:p14="http://schemas.microsoft.com/office/powerpoint/2010/main" val="1687898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CB8A9-A66B-E49D-B5A4-A6B654AC2895}"/>
              </a:ext>
            </a:extLst>
          </p:cNvPr>
          <p:cNvSpPr>
            <a:spLocks noGrp="1"/>
          </p:cNvSpPr>
          <p:nvPr>
            <p:ph type="title"/>
          </p:nvPr>
        </p:nvSpPr>
        <p:spPr>
          <a:xfrm>
            <a:off x="838200" y="239327"/>
            <a:ext cx="10515600" cy="1325563"/>
          </a:xfrm>
        </p:spPr>
        <p:txBody>
          <a:bodyPr/>
          <a:lstStyle/>
          <a:p>
            <a:pPr algn="ctr"/>
            <a:r>
              <a:rPr lang="en-US" dirty="0"/>
              <a:t>07-18-2022 Experimental Layout</a:t>
            </a:r>
          </a:p>
        </p:txBody>
      </p:sp>
      <p:pic>
        <p:nvPicPr>
          <p:cNvPr id="5" name="Content Placeholder 4" descr="A aerial view of a grid&#10;&#10;Description automatically generated with medium confidence">
            <a:extLst>
              <a:ext uri="{FF2B5EF4-FFF2-40B4-BE49-F238E27FC236}">
                <a16:creationId xmlns:a16="http://schemas.microsoft.com/office/drawing/2014/main" id="{3F956357-1548-2BCE-8478-ED714D9CAF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8385" y="1571240"/>
            <a:ext cx="7395230" cy="4921635"/>
          </a:xfrm>
        </p:spPr>
      </p:pic>
    </p:spTree>
    <p:extLst>
      <p:ext uri="{BB962C8B-B14F-4D97-AF65-F5344CB8AC3E}">
        <p14:creationId xmlns:p14="http://schemas.microsoft.com/office/powerpoint/2010/main" val="493203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DDCA9-ED28-54C3-8FEA-DE553290477F}"/>
              </a:ext>
            </a:extLst>
          </p:cNvPr>
          <p:cNvSpPr>
            <a:spLocks noGrp="1"/>
          </p:cNvSpPr>
          <p:nvPr>
            <p:ph type="title"/>
          </p:nvPr>
        </p:nvSpPr>
        <p:spPr>
          <a:xfrm>
            <a:off x="838199" y="195261"/>
            <a:ext cx="10515600" cy="1325563"/>
          </a:xfrm>
        </p:spPr>
        <p:txBody>
          <a:bodyPr>
            <a:normAutofit fontScale="90000"/>
          </a:bodyPr>
          <a:lstStyle/>
          <a:p>
            <a:pPr algn="ctr"/>
            <a:r>
              <a:rPr lang="en-US" dirty="0"/>
              <a:t>File Paths for Individual Light Loggers</a:t>
            </a:r>
          </a:p>
        </p:txBody>
      </p:sp>
      <p:pic>
        <p:nvPicPr>
          <p:cNvPr id="5" name="Content Placeholder 4" descr="A close-up of a number&#10;&#10;Description automatically generated">
            <a:extLst>
              <a:ext uri="{FF2B5EF4-FFF2-40B4-BE49-F238E27FC236}">
                <a16:creationId xmlns:a16="http://schemas.microsoft.com/office/drawing/2014/main" id="{51B1B008-06EE-9E3C-2DFE-0CFD378422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5201" y="1520824"/>
            <a:ext cx="9321597" cy="4879975"/>
          </a:xfrm>
          <a:prstGeom prst="rect">
            <a:avLst/>
          </a:prstGeom>
        </p:spPr>
      </p:pic>
      <p:sp>
        <p:nvSpPr>
          <p:cNvPr id="4" name="TextBox 3">
            <a:extLst>
              <a:ext uri="{FF2B5EF4-FFF2-40B4-BE49-F238E27FC236}">
                <a16:creationId xmlns:a16="http://schemas.microsoft.com/office/drawing/2014/main" id="{DBADF2B1-2E2A-2A0D-7D53-6A5F54F9BF87}"/>
              </a:ext>
            </a:extLst>
          </p:cNvPr>
          <p:cNvSpPr txBox="1"/>
          <p:nvPr/>
        </p:nvSpPr>
        <p:spPr>
          <a:xfrm>
            <a:off x="1352550" y="6424613"/>
            <a:ext cx="4550733" cy="369332"/>
          </a:xfrm>
          <a:prstGeom prst="rect">
            <a:avLst/>
          </a:prstGeom>
          <a:noFill/>
        </p:spPr>
        <p:txBody>
          <a:bodyPr wrap="none" rtlCol="0">
            <a:spAutoFit/>
          </a:bodyPr>
          <a:lstStyle/>
          <a:p>
            <a:r>
              <a:rPr lang="en-US" dirty="0" err="1"/>
              <a:t>pole_legend.xlxs</a:t>
            </a:r>
            <a:r>
              <a:rPr lang="en-US" dirty="0"/>
              <a:t> – Sheet 1 (</a:t>
            </a:r>
            <a:r>
              <a:rPr lang="en-US" dirty="0" err="1"/>
              <a:t>data_lightloggers</a:t>
            </a:r>
            <a:r>
              <a:rPr lang="en-US" dirty="0"/>
              <a:t>)</a:t>
            </a:r>
          </a:p>
        </p:txBody>
      </p:sp>
    </p:spTree>
    <p:extLst>
      <p:ext uri="{BB962C8B-B14F-4D97-AF65-F5344CB8AC3E}">
        <p14:creationId xmlns:p14="http://schemas.microsoft.com/office/powerpoint/2010/main" val="1108401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10F46-A134-0547-231F-4B255AC2D8A3}"/>
              </a:ext>
            </a:extLst>
          </p:cNvPr>
          <p:cNvSpPr>
            <a:spLocks noGrp="1"/>
          </p:cNvSpPr>
          <p:nvPr>
            <p:ph type="title"/>
          </p:nvPr>
        </p:nvSpPr>
        <p:spPr>
          <a:xfrm>
            <a:off x="1050164" y="285750"/>
            <a:ext cx="10515600" cy="838200"/>
          </a:xfrm>
        </p:spPr>
        <p:txBody>
          <a:bodyPr>
            <a:normAutofit/>
          </a:bodyPr>
          <a:lstStyle/>
          <a:p>
            <a:pPr algn="ctr"/>
            <a:r>
              <a:rPr lang="en-US" dirty="0"/>
              <a:t>Disturbance Timeframes</a:t>
            </a:r>
          </a:p>
        </p:txBody>
      </p:sp>
      <p:pic>
        <p:nvPicPr>
          <p:cNvPr id="5" name="Content Placeholder 4" descr="A screenshot of a spreadsheet&#10;&#10;Description automatically generated">
            <a:extLst>
              <a:ext uri="{FF2B5EF4-FFF2-40B4-BE49-F238E27FC236}">
                <a16:creationId xmlns:a16="http://schemas.microsoft.com/office/drawing/2014/main" id="{09E7F547-BC48-79C5-94FE-27C53621F79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5110" y="1366837"/>
            <a:ext cx="5705707" cy="4700588"/>
          </a:xfrm>
        </p:spPr>
      </p:pic>
      <p:sp>
        <p:nvSpPr>
          <p:cNvPr id="7" name="TextBox 6">
            <a:extLst>
              <a:ext uri="{FF2B5EF4-FFF2-40B4-BE49-F238E27FC236}">
                <a16:creationId xmlns:a16="http://schemas.microsoft.com/office/drawing/2014/main" id="{69E46FDD-BB03-DFA5-DF08-AECBB71D227B}"/>
              </a:ext>
            </a:extLst>
          </p:cNvPr>
          <p:cNvSpPr txBox="1"/>
          <p:nvPr/>
        </p:nvSpPr>
        <p:spPr>
          <a:xfrm>
            <a:off x="3362325" y="6125646"/>
            <a:ext cx="4826449" cy="369332"/>
          </a:xfrm>
          <a:prstGeom prst="rect">
            <a:avLst/>
          </a:prstGeom>
          <a:noFill/>
        </p:spPr>
        <p:txBody>
          <a:bodyPr wrap="none" rtlCol="0">
            <a:spAutoFit/>
          </a:bodyPr>
          <a:lstStyle/>
          <a:p>
            <a:r>
              <a:rPr lang="en-US" dirty="0" err="1"/>
              <a:t>pole_legend.xlxs</a:t>
            </a:r>
            <a:r>
              <a:rPr lang="en-US" dirty="0"/>
              <a:t> – Sheet 2 (</a:t>
            </a:r>
            <a:r>
              <a:rPr lang="en-US" dirty="0" err="1"/>
              <a:t>disturbance_periods</a:t>
            </a:r>
            <a:r>
              <a:rPr lang="en-US" dirty="0"/>
              <a:t>)</a:t>
            </a:r>
          </a:p>
        </p:txBody>
      </p:sp>
    </p:spTree>
    <p:extLst>
      <p:ext uri="{BB962C8B-B14F-4D97-AF65-F5344CB8AC3E}">
        <p14:creationId xmlns:p14="http://schemas.microsoft.com/office/powerpoint/2010/main" val="39187843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AE0FE-01F6-9BDE-1CEC-4E12F54BC448}"/>
              </a:ext>
            </a:extLst>
          </p:cNvPr>
          <p:cNvSpPr>
            <a:spLocks noGrp="1"/>
          </p:cNvSpPr>
          <p:nvPr>
            <p:ph type="title"/>
          </p:nvPr>
        </p:nvSpPr>
        <p:spPr>
          <a:xfrm>
            <a:off x="185737" y="111125"/>
            <a:ext cx="11820525" cy="730250"/>
          </a:xfrm>
        </p:spPr>
        <p:txBody>
          <a:bodyPr>
            <a:normAutofit fontScale="90000"/>
          </a:bodyPr>
          <a:lstStyle/>
          <a:p>
            <a:pPr algn="ctr"/>
            <a:r>
              <a:rPr lang="en-US" dirty="0"/>
              <a:t>Data Manipulation – Calculating Coordinates</a:t>
            </a:r>
          </a:p>
        </p:txBody>
      </p:sp>
      <p:pic>
        <p:nvPicPr>
          <p:cNvPr id="14" name="Picture 13" descr="A screenshot of a computer program&#10;&#10;Description automatically generated">
            <a:extLst>
              <a:ext uri="{FF2B5EF4-FFF2-40B4-BE49-F238E27FC236}">
                <a16:creationId xmlns:a16="http://schemas.microsoft.com/office/drawing/2014/main" id="{13016BDF-4D91-AA89-5423-F3F912B9B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1649" y="841375"/>
            <a:ext cx="3679826" cy="5938794"/>
          </a:xfrm>
          <a:prstGeom prst="rect">
            <a:avLst/>
          </a:prstGeom>
        </p:spPr>
      </p:pic>
    </p:spTree>
    <p:extLst>
      <p:ext uri="{BB962C8B-B14F-4D97-AF65-F5344CB8AC3E}">
        <p14:creationId xmlns:p14="http://schemas.microsoft.com/office/powerpoint/2010/main" val="2552944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B6AFBD8-2D22-B449-CF78-FD0FF3DF2597}"/>
              </a:ext>
            </a:extLst>
          </p:cNvPr>
          <p:cNvSpPr>
            <a:spLocks noGrp="1"/>
          </p:cNvSpPr>
          <p:nvPr>
            <p:ph type="title"/>
          </p:nvPr>
        </p:nvSpPr>
        <p:spPr>
          <a:xfrm>
            <a:off x="152400" y="365125"/>
            <a:ext cx="11887200" cy="1325563"/>
          </a:xfrm>
        </p:spPr>
        <p:txBody>
          <a:bodyPr>
            <a:normAutofit fontScale="90000"/>
          </a:bodyPr>
          <a:lstStyle/>
          <a:p>
            <a:pPr algn="ctr"/>
            <a:r>
              <a:rPr lang="en-US" dirty="0"/>
              <a:t>Data Manipulation – Calculating Coordinates</a:t>
            </a:r>
          </a:p>
        </p:txBody>
      </p:sp>
      <p:pic>
        <p:nvPicPr>
          <p:cNvPr id="6" name="Picture 5" descr="A graph of a number of letters&#10;&#10;Description automatically generated with medium confidence">
            <a:extLst>
              <a:ext uri="{FF2B5EF4-FFF2-40B4-BE49-F238E27FC236}">
                <a16:creationId xmlns:a16="http://schemas.microsoft.com/office/drawing/2014/main" id="{2B9EB644-4E71-0D2B-7D1D-95FC10544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359" y="1810543"/>
            <a:ext cx="7365281" cy="4358481"/>
          </a:xfrm>
          <a:prstGeom prst="rect">
            <a:avLst/>
          </a:prstGeom>
        </p:spPr>
      </p:pic>
    </p:spTree>
    <p:extLst>
      <p:ext uri="{BB962C8B-B14F-4D97-AF65-F5344CB8AC3E}">
        <p14:creationId xmlns:p14="http://schemas.microsoft.com/office/powerpoint/2010/main" val="1891036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B79E4-6760-4C69-F014-5303A2B7EA8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36E1E6E5-A8C6-05FA-F122-8C3EFCDEE901}"/>
              </a:ext>
            </a:extLst>
          </p:cNvPr>
          <p:cNvSpPr>
            <a:spLocks noGrp="1"/>
          </p:cNvSpPr>
          <p:nvPr>
            <p:ph idx="1"/>
          </p:nvPr>
        </p:nvSpPr>
        <p:spPr/>
        <p:txBody>
          <a:bodyPr/>
          <a:lstStyle/>
          <a:p>
            <a:endParaRPr lang="en-US"/>
          </a:p>
        </p:txBody>
      </p:sp>
      <p:pic>
        <p:nvPicPr>
          <p:cNvPr id="4" name="Picture 3" descr="A sun setting over a body of water&#10;&#10;Description automatically generated">
            <a:extLst>
              <a:ext uri="{FF2B5EF4-FFF2-40B4-BE49-F238E27FC236}">
                <a16:creationId xmlns:a16="http://schemas.microsoft.com/office/drawing/2014/main" id="{92E10122-8149-CEB0-4A98-B77FD58E14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C4F992D-B48E-67B0-8882-0AE7F7BB6DE8}"/>
              </a:ext>
            </a:extLst>
          </p:cNvPr>
          <p:cNvSpPr txBox="1"/>
          <p:nvPr/>
        </p:nvSpPr>
        <p:spPr>
          <a:xfrm>
            <a:off x="383908" y="750567"/>
            <a:ext cx="2138149" cy="584775"/>
          </a:xfrm>
          <a:prstGeom prst="rect">
            <a:avLst/>
          </a:prstGeom>
          <a:noFill/>
        </p:spPr>
        <p:txBody>
          <a:bodyPr wrap="none" rtlCol="0">
            <a:spAutoFit/>
          </a:bodyPr>
          <a:lstStyle/>
          <a:p>
            <a:r>
              <a:rPr lang="en-US" sz="3200" dirty="0"/>
              <a:t>OVERVIEW</a:t>
            </a:r>
          </a:p>
        </p:txBody>
      </p:sp>
      <p:sp>
        <p:nvSpPr>
          <p:cNvPr id="6" name="TextBox 5">
            <a:extLst>
              <a:ext uri="{FF2B5EF4-FFF2-40B4-BE49-F238E27FC236}">
                <a16:creationId xmlns:a16="http://schemas.microsoft.com/office/drawing/2014/main" id="{7AAFE130-3520-385B-522C-6C2FA8F6DFAB}"/>
              </a:ext>
            </a:extLst>
          </p:cNvPr>
          <p:cNvSpPr txBox="1"/>
          <p:nvPr/>
        </p:nvSpPr>
        <p:spPr>
          <a:xfrm>
            <a:off x="383908" y="1366281"/>
            <a:ext cx="6764672" cy="1754326"/>
          </a:xfrm>
          <a:prstGeom prst="rect">
            <a:avLst/>
          </a:prstGeom>
          <a:noFill/>
        </p:spPr>
        <p:txBody>
          <a:bodyPr wrap="none" rtlCol="0">
            <a:spAutoFit/>
          </a:bodyPr>
          <a:lstStyle/>
          <a:p>
            <a:pPr marL="285750" indent="-285750">
              <a:buFont typeface="Wingdings" panose="05000000000000000000" pitchFamily="2" charset="2"/>
              <a:buChar char="v"/>
            </a:pPr>
            <a:r>
              <a:rPr lang="en-US" dirty="0"/>
              <a:t>Importance of seagrass</a:t>
            </a:r>
          </a:p>
          <a:p>
            <a:pPr marL="285750" indent="-285750">
              <a:buFont typeface="Wingdings" panose="05000000000000000000" pitchFamily="2" charset="2"/>
              <a:buChar char="v"/>
            </a:pPr>
            <a:r>
              <a:rPr lang="en-US" dirty="0"/>
              <a:t>Sediment Plumes and their effects </a:t>
            </a:r>
          </a:p>
          <a:p>
            <a:pPr marL="285750" indent="-285750">
              <a:buFont typeface="Wingdings" panose="05000000000000000000" pitchFamily="2" charset="2"/>
              <a:buChar char="v"/>
            </a:pPr>
            <a:r>
              <a:rPr lang="en-US" dirty="0"/>
              <a:t>CMP Final Report - Previous data analysis of light logger capture</a:t>
            </a:r>
          </a:p>
          <a:p>
            <a:pPr marL="285750" indent="-285750">
              <a:buFont typeface="Wingdings" panose="05000000000000000000" pitchFamily="2" charset="2"/>
              <a:buChar char="v"/>
            </a:pPr>
            <a:r>
              <a:rPr lang="en-US" dirty="0"/>
              <a:t>Steps for data collection and manipulation</a:t>
            </a:r>
          </a:p>
          <a:p>
            <a:pPr marL="285750" indent="-285750">
              <a:buFont typeface="Wingdings" panose="05000000000000000000" pitchFamily="2" charset="2"/>
              <a:buChar char="v"/>
            </a:pPr>
            <a:r>
              <a:rPr lang="en-US" dirty="0"/>
              <a:t>Heatmap</a:t>
            </a:r>
          </a:p>
          <a:p>
            <a:pPr marL="285750" indent="-285750">
              <a:buFont typeface="Wingdings" panose="05000000000000000000" pitchFamily="2" charset="2"/>
              <a:buChar char="v"/>
            </a:pPr>
            <a:r>
              <a:rPr lang="en-US" dirty="0"/>
              <a:t>Future research perspectives</a:t>
            </a:r>
          </a:p>
        </p:txBody>
      </p:sp>
    </p:spTree>
    <p:extLst>
      <p:ext uri="{BB962C8B-B14F-4D97-AF65-F5344CB8AC3E}">
        <p14:creationId xmlns:p14="http://schemas.microsoft.com/office/powerpoint/2010/main" val="22242991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F0B17C1-8CFA-FBE9-4034-3E7DCB38AEBD}"/>
              </a:ext>
            </a:extLst>
          </p:cNvPr>
          <p:cNvSpPr>
            <a:spLocks noGrp="1"/>
          </p:cNvSpPr>
          <p:nvPr>
            <p:ph type="title"/>
          </p:nvPr>
        </p:nvSpPr>
        <p:spPr>
          <a:xfrm>
            <a:off x="0" y="180975"/>
            <a:ext cx="12192000" cy="833438"/>
          </a:xfrm>
        </p:spPr>
        <p:txBody>
          <a:bodyPr>
            <a:normAutofit fontScale="90000"/>
          </a:bodyPr>
          <a:lstStyle/>
          <a:p>
            <a:r>
              <a:rPr lang="en-US" dirty="0"/>
              <a:t>Data Manipulation – Percent Light Attenuation</a:t>
            </a:r>
          </a:p>
        </p:txBody>
      </p:sp>
      <p:pic>
        <p:nvPicPr>
          <p:cNvPr id="6" name="Picture 5" descr="A screenshot of a computer&#10;&#10;Description automatically generated">
            <a:extLst>
              <a:ext uri="{FF2B5EF4-FFF2-40B4-BE49-F238E27FC236}">
                <a16:creationId xmlns:a16="http://schemas.microsoft.com/office/drawing/2014/main" id="{A56C08E6-EE9C-5DDB-8195-91F0F2BE8C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885825"/>
            <a:ext cx="2787650" cy="5791200"/>
          </a:xfrm>
          <a:prstGeom prst="rect">
            <a:avLst/>
          </a:prstGeom>
        </p:spPr>
      </p:pic>
      <p:pic>
        <p:nvPicPr>
          <p:cNvPr id="8" name="Picture 7" descr="A computer code with text&#10;&#10;Description automatically generated with medium confidence">
            <a:extLst>
              <a:ext uri="{FF2B5EF4-FFF2-40B4-BE49-F238E27FC236}">
                <a16:creationId xmlns:a16="http://schemas.microsoft.com/office/drawing/2014/main" id="{79AD4A61-AA1B-3D6F-594D-EDC30A398C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2197100"/>
            <a:ext cx="3009900" cy="2463800"/>
          </a:xfrm>
          <a:prstGeom prst="rect">
            <a:avLst/>
          </a:prstGeom>
        </p:spPr>
      </p:pic>
      <p:pic>
        <p:nvPicPr>
          <p:cNvPr id="10" name="Picture 9" descr="A screenshot of a computer program&#10;&#10;Description automatically generated">
            <a:extLst>
              <a:ext uri="{FF2B5EF4-FFF2-40B4-BE49-F238E27FC236}">
                <a16:creationId xmlns:a16="http://schemas.microsoft.com/office/drawing/2014/main" id="{74821BD6-D56E-5ED5-B534-32F9C3CB37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1013619"/>
            <a:ext cx="4171950" cy="5664200"/>
          </a:xfrm>
          <a:prstGeom prst="rect">
            <a:avLst/>
          </a:prstGeom>
        </p:spPr>
      </p:pic>
    </p:spTree>
    <p:extLst>
      <p:ext uri="{BB962C8B-B14F-4D97-AF65-F5344CB8AC3E}">
        <p14:creationId xmlns:p14="http://schemas.microsoft.com/office/powerpoint/2010/main" val="5364634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A0C59D4-CDC2-C9F7-C42F-B46CFF866154}"/>
              </a:ext>
            </a:extLst>
          </p:cNvPr>
          <p:cNvSpPr>
            <a:spLocks noGrp="1"/>
          </p:cNvSpPr>
          <p:nvPr>
            <p:ph type="title"/>
          </p:nvPr>
        </p:nvSpPr>
        <p:spPr>
          <a:xfrm>
            <a:off x="0" y="180975"/>
            <a:ext cx="12192000" cy="833438"/>
          </a:xfrm>
        </p:spPr>
        <p:txBody>
          <a:bodyPr>
            <a:normAutofit fontScale="90000"/>
          </a:bodyPr>
          <a:lstStyle/>
          <a:p>
            <a:r>
              <a:rPr lang="en-US" dirty="0"/>
              <a:t>Data Manipulation – Percent Light Attenuation</a:t>
            </a:r>
          </a:p>
        </p:txBody>
      </p:sp>
      <p:pic>
        <p:nvPicPr>
          <p:cNvPr id="10" name="Picture 9" descr="A white page with black text&#10;&#10;Description automatically generated">
            <a:extLst>
              <a:ext uri="{FF2B5EF4-FFF2-40B4-BE49-F238E27FC236}">
                <a16:creationId xmlns:a16="http://schemas.microsoft.com/office/drawing/2014/main" id="{C052BCB0-B870-7331-6EB5-16BE545BE6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3774" y="1024592"/>
            <a:ext cx="2708275" cy="5573432"/>
          </a:xfrm>
          <a:prstGeom prst="rect">
            <a:avLst/>
          </a:prstGeom>
        </p:spPr>
      </p:pic>
      <p:pic>
        <p:nvPicPr>
          <p:cNvPr id="12" name="Picture 11" descr="A screenshot of a computer program&#10;&#10;Description automatically generated">
            <a:extLst>
              <a:ext uri="{FF2B5EF4-FFF2-40B4-BE49-F238E27FC236}">
                <a16:creationId xmlns:a16="http://schemas.microsoft.com/office/drawing/2014/main" id="{D2C7DA19-3D23-D415-C764-FE810CC424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195" y="1238250"/>
            <a:ext cx="4095133" cy="5276850"/>
          </a:xfrm>
          <a:prstGeom prst="rect">
            <a:avLst/>
          </a:prstGeom>
        </p:spPr>
      </p:pic>
    </p:spTree>
    <p:extLst>
      <p:ext uri="{BB962C8B-B14F-4D97-AF65-F5344CB8AC3E}">
        <p14:creationId xmlns:p14="http://schemas.microsoft.com/office/powerpoint/2010/main" val="38044530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3319DDA-C6CF-A076-E754-C7BC84AE7A0A}"/>
              </a:ext>
            </a:extLst>
          </p:cNvPr>
          <p:cNvSpPr>
            <a:spLocks noGrp="1"/>
          </p:cNvSpPr>
          <p:nvPr>
            <p:ph type="title"/>
          </p:nvPr>
        </p:nvSpPr>
        <p:spPr>
          <a:xfrm>
            <a:off x="0" y="180975"/>
            <a:ext cx="12192000" cy="833438"/>
          </a:xfrm>
        </p:spPr>
        <p:txBody>
          <a:bodyPr>
            <a:normAutofit fontScale="90000"/>
          </a:bodyPr>
          <a:lstStyle/>
          <a:p>
            <a:r>
              <a:rPr lang="en-US" dirty="0"/>
              <a:t>Data Manipulation – Percent Light Attenuation</a:t>
            </a:r>
          </a:p>
        </p:txBody>
      </p:sp>
      <p:pic>
        <p:nvPicPr>
          <p:cNvPr id="14" name="Picture 13" descr="A screenshot of a computer program&#10;&#10;Description automatically generated">
            <a:extLst>
              <a:ext uri="{FF2B5EF4-FFF2-40B4-BE49-F238E27FC236}">
                <a16:creationId xmlns:a16="http://schemas.microsoft.com/office/drawing/2014/main" id="{3023AD15-661F-05CF-235B-F204FE0939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505" y="1200149"/>
            <a:ext cx="6177228" cy="5191125"/>
          </a:xfrm>
          <a:prstGeom prst="rect">
            <a:avLst/>
          </a:prstGeom>
        </p:spPr>
      </p:pic>
      <p:pic>
        <p:nvPicPr>
          <p:cNvPr id="10" name="Picture 9" descr="A screenshot of a computer&#10;&#10;Description automatically generated">
            <a:extLst>
              <a:ext uri="{FF2B5EF4-FFF2-40B4-BE49-F238E27FC236}">
                <a16:creationId xmlns:a16="http://schemas.microsoft.com/office/drawing/2014/main" id="{62FF2CD6-6388-411D-7E8C-7D9710DE2B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645" y="1071561"/>
            <a:ext cx="4916110" cy="5448300"/>
          </a:xfrm>
          <a:prstGeom prst="rect">
            <a:avLst/>
          </a:prstGeom>
        </p:spPr>
      </p:pic>
    </p:spTree>
    <p:extLst>
      <p:ext uri="{BB962C8B-B14F-4D97-AF65-F5344CB8AC3E}">
        <p14:creationId xmlns:p14="http://schemas.microsoft.com/office/powerpoint/2010/main" val="5901919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code&#10;&#10;Description automatically generated">
            <a:extLst>
              <a:ext uri="{FF2B5EF4-FFF2-40B4-BE49-F238E27FC236}">
                <a16:creationId xmlns:a16="http://schemas.microsoft.com/office/drawing/2014/main" id="{21EE3989-89A4-F15D-2C67-2B6EA4E072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40713" y="1301750"/>
            <a:ext cx="3322111" cy="4876416"/>
          </a:xfrm>
        </p:spPr>
      </p:pic>
      <p:sp>
        <p:nvSpPr>
          <p:cNvPr id="6" name="Title 1">
            <a:extLst>
              <a:ext uri="{FF2B5EF4-FFF2-40B4-BE49-F238E27FC236}">
                <a16:creationId xmlns:a16="http://schemas.microsoft.com/office/drawing/2014/main" id="{1501E389-F4ED-0C56-3D83-03CF6D60671C}"/>
              </a:ext>
            </a:extLst>
          </p:cNvPr>
          <p:cNvSpPr txBox="1">
            <a:spLocks/>
          </p:cNvSpPr>
          <p:nvPr/>
        </p:nvSpPr>
        <p:spPr>
          <a:xfrm>
            <a:off x="0" y="180975"/>
            <a:ext cx="12192000" cy="83343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Data Manipulation – Percent Light Attenuation</a:t>
            </a:r>
          </a:p>
        </p:txBody>
      </p:sp>
    </p:spTree>
    <p:extLst>
      <p:ext uri="{BB962C8B-B14F-4D97-AF65-F5344CB8AC3E}">
        <p14:creationId xmlns:p14="http://schemas.microsoft.com/office/powerpoint/2010/main" val="1184046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FC8EF50-AEA4-1101-2CE3-B0B845C27436}"/>
              </a:ext>
            </a:extLst>
          </p:cNvPr>
          <p:cNvSpPr txBox="1">
            <a:spLocks/>
          </p:cNvSpPr>
          <p:nvPr/>
        </p:nvSpPr>
        <p:spPr>
          <a:xfrm>
            <a:off x="0" y="180975"/>
            <a:ext cx="12192000" cy="833438"/>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a:lstStyle>
          <a:p>
            <a:r>
              <a:rPr lang="en-US" dirty="0"/>
              <a:t>Data Manipulation – Percent Light Attenuation</a:t>
            </a:r>
          </a:p>
        </p:txBody>
      </p:sp>
      <p:pic>
        <p:nvPicPr>
          <p:cNvPr id="6" name="Picture 5" descr="A graph showing the number of data&#10;&#10;Description automatically generated with medium confidence">
            <a:extLst>
              <a:ext uri="{FF2B5EF4-FFF2-40B4-BE49-F238E27FC236}">
                <a16:creationId xmlns:a16="http://schemas.microsoft.com/office/drawing/2014/main" id="{11E78CB6-9AB1-EDD4-4FB5-244F61AC10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4751" y="1285874"/>
            <a:ext cx="8462498" cy="5114925"/>
          </a:xfrm>
          <a:prstGeom prst="rect">
            <a:avLst/>
          </a:prstGeom>
        </p:spPr>
      </p:pic>
    </p:spTree>
    <p:extLst>
      <p:ext uri="{BB962C8B-B14F-4D97-AF65-F5344CB8AC3E}">
        <p14:creationId xmlns:p14="http://schemas.microsoft.com/office/powerpoint/2010/main" val="528892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0D3DA6-368F-947F-AEFE-25C6002296A5}"/>
              </a:ext>
            </a:extLst>
          </p:cNvPr>
          <p:cNvSpPr>
            <a:spLocks noGrp="1"/>
          </p:cNvSpPr>
          <p:nvPr>
            <p:ph type="title"/>
          </p:nvPr>
        </p:nvSpPr>
        <p:spPr>
          <a:xfrm>
            <a:off x="0" y="180975"/>
            <a:ext cx="12192000" cy="833438"/>
          </a:xfrm>
        </p:spPr>
        <p:txBody>
          <a:bodyPr>
            <a:normAutofit/>
          </a:bodyPr>
          <a:lstStyle/>
          <a:p>
            <a:pPr algn="ctr"/>
            <a:r>
              <a:rPr lang="en-US" dirty="0"/>
              <a:t>Data Manipulation – Individual Heatmaps</a:t>
            </a:r>
          </a:p>
        </p:txBody>
      </p:sp>
      <p:pic>
        <p:nvPicPr>
          <p:cNvPr id="6" name="Picture 5" descr="A screenshot of a computer program&#10;&#10;Description automatically generated">
            <a:extLst>
              <a:ext uri="{FF2B5EF4-FFF2-40B4-BE49-F238E27FC236}">
                <a16:creationId xmlns:a16="http://schemas.microsoft.com/office/drawing/2014/main" id="{EC4EE7A1-518E-BAE4-C5FE-2B102487C688}"/>
              </a:ext>
            </a:extLst>
          </p:cNvPr>
          <p:cNvPicPr>
            <a:picLocks noChangeAspect="1"/>
          </p:cNvPicPr>
          <p:nvPr/>
        </p:nvPicPr>
        <p:blipFill>
          <a:blip r:embed="rId2">
            <a:extLst>
              <a:ext uri="{28A0092B-C50C-407E-A947-70E740481C1C}">
                <a14:useLocalDpi xmlns:a14="http://schemas.microsoft.com/office/drawing/2010/main" val="0"/>
              </a:ext>
            </a:extLst>
          </a:blip>
          <a:srcRect t="829"/>
          <a:stretch/>
        </p:blipFill>
        <p:spPr>
          <a:xfrm>
            <a:off x="252413" y="1133474"/>
            <a:ext cx="3957638" cy="5481637"/>
          </a:xfrm>
          <a:prstGeom prst="rect">
            <a:avLst/>
          </a:prstGeom>
        </p:spPr>
      </p:pic>
      <p:pic>
        <p:nvPicPr>
          <p:cNvPr id="8" name="Picture 7" descr="A screenshot of a computer code&#10;&#10;Description automatically generated">
            <a:extLst>
              <a:ext uri="{FF2B5EF4-FFF2-40B4-BE49-F238E27FC236}">
                <a16:creationId xmlns:a16="http://schemas.microsoft.com/office/drawing/2014/main" id="{D5F87165-BDD8-E6A5-48C6-530B70FC42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38224"/>
            <a:ext cx="4024718" cy="5576887"/>
          </a:xfrm>
          <a:prstGeom prst="rect">
            <a:avLst/>
          </a:prstGeom>
        </p:spPr>
      </p:pic>
    </p:spTree>
    <p:extLst>
      <p:ext uri="{BB962C8B-B14F-4D97-AF65-F5344CB8AC3E}">
        <p14:creationId xmlns:p14="http://schemas.microsoft.com/office/powerpoint/2010/main" val="24159224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screenshot of a computer code&#10;&#10;Description automatically generated">
            <a:extLst>
              <a:ext uri="{FF2B5EF4-FFF2-40B4-BE49-F238E27FC236}">
                <a16:creationId xmlns:a16="http://schemas.microsoft.com/office/drawing/2014/main" id="{58EF89ED-AE96-0C80-B1FE-67A0E08152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2501" y="1139823"/>
            <a:ext cx="3323954" cy="5470525"/>
          </a:xfrm>
        </p:spPr>
      </p:pic>
      <p:sp>
        <p:nvSpPr>
          <p:cNvPr id="10" name="Title 1">
            <a:extLst>
              <a:ext uri="{FF2B5EF4-FFF2-40B4-BE49-F238E27FC236}">
                <a16:creationId xmlns:a16="http://schemas.microsoft.com/office/drawing/2014/main" id="{96745843-4007-A078-A8B7-F75AE31F78A6}"/>
              </a:ext>
            </a:extLst>
          </p:cNvPr>
          <p:cNvSpPr>
            <a:spLocks noGrp="1"/>
          </p:cNvSpPr>
          <p:nvPr>
            <p:ph type="title"/>
          </p:nvPr>
        </p:nvSpPr>
        <p:spPr>
          <a:xfrm>
            <a:off x="0" y="180975"/>
            <a:ext cx="12192000" cy="833438"/>
          </a:xfrm>
        </p:spPr>
        <p:txBody>
          <a:bodyPr>
            <a:normAutofit/>
          </a:bodyPr>
          <a:lstStyle/>
          <a:p>
            <a:pPr algn="ctr"/>
            <a:r>
              <a:rPr lang="en-US" dirty="0"/>
              <a:t>Data Manipulation – Individual Heatmaps</a:t>
            </a:r>
          </a:p>
        </p:txBody>
      </p:sp>
      <p:pic>
        <p:nvPicPr>
          <p:cNvPr id="12" name="Picture 11" descr="A screenshot of a computer code&#10;&#10;Description automatically generated">
            <a:extLst>
              <a:ext uri="{FF2B5EF4-FFF2-40B4-BE49-F238E27FC236}">
                <a16:creationId xmlns:a16="http://schemas.microsoft.com/office/drawing/2014/main" id="{B2EB6622-C5C2-9627-E326-5730D5961D6F}"/>
              </a:ext>
            </a:extLst>
          </p:cNvPr>
          <p:cNvPicPr>
            <a:picLocks noChangeAspect="1"/>
          </p:cNvPicPr>
          <p:nvPr/>
        </p:nvPicPr>
        <p:blipFill>
          <a:blip r:embed="rId4">
            <a:extLst>
              <a:ext uri="{28A0092B-C50C-407E-A947-70E740481C1C}">
                <a14:useLocalDpi xmlns:a14="http://schemas.microsoft.com/office/drawing/2010/main" val="0"/>
              </a:ext>
            </a:extLst>
          </a:blip>
          <a:srcRect b="1740"/>
          <a:stretch/>
        </p:blipFill>
        <p:spPr>
          <a:xfrm>
            <a:off x="6572250" y="1139823"/>
            <a:ext cx="2762250" cy="5470525"/>
          </a:xfrm>
          <a:prstGeom prst="rect">
            <a:avLst/>
          </a:prstGeom>
        </p:spPr>
      </p:pic>
    </p:spTree>
    <p:extLst>
      <p:ext uri="{BB962C8B-B14F-4D97-AF65-F5344CB8AC3E}">
        <p14:creationId xmlns:p14="http://schemas.microsoft.com/office/powerpoint/2010/main" val="513357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DD9C293-02D1-1734-8687-B5749179ACEA}"/>
              </a:ext>
            </a:extLst>
          </p:cNvPr>
          <p:cNvSpPr>
            <a:spLocks noGrp="1"/>
          </p:cNvSpPr>
          <p:nvPr>
            <p:ph type="title"/>
          </p:nvPr>
        </p:nvSpPr>
        <p:spPr>
          <a:xfrm>
            <a:off x="0" y="180975"/>
            <a:ext cx="12192000" cy="833438"/>
          </a:xfrm>
        </p:spPr>
        <p:txBody>
          <a:bodyPr>
            <a:normAutofit/>
          </a:bodyPr>
          <a:lstStyle/>
          <a:p>
            <a:pPr algn="ctr"/>
            <a:r>
              <a:rPr lang="en-US" dirty="0"/>
              <a:t>Data Manipulation – Individual Heatmaps</a:t>
            </a:r>
          </a:p>
        </p:txBody>
      </p:sp>
      <p:pic>
        <p:nvPicPr>
          <p:cNvPr id="8" name="Picture 7" descr="A graph of a number of squares&#10;&#10;Description automatically generated with medium confidence">
            <a:extLst>
              <a:ext uri="{FF2B5EF4-FFF2-40B4-BE49-F238E27FC236}">
                <a16:creationId xmlns:a16="http://schemas.microsoft.com/office/drawing/2014/main" id="{4D26ADAC-558C-9B64-7F2A-DC55801D81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050" y="1366837"/>
            <a:ext cx="8124825" cy="4676775"/>
          </a:xfrm>
          <a:prstGeom prst="rect">
            <a:avLst/>
          </a:prstGeom>
        </p:spPr>
      </p:pic>
    </p:spTree>
    <p:extLst>
      <p:ext uri="{BB962C8B-B14F-4D97-AF65-F5344CB8AC3E}">
        <p14:creationId xmlns:p14="http://schemas.microsoft.com/office/powerpoint/2010/main" val="1986005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A28057-9F6C-4541-0C8C-FDCEFBC16339}"/>
              </a:ext>
            </a:extLst>
          </p:cNvPr>
          <p:cNvSpPr>
            <a:spLocks noGrp="1"/>
          </p:cNvSpPr>
          <p:nvPr>
            <p:ph idx="1"/>
          </p:nvPr>
        </p:nvSpPr>
        <p:spPr/>
        <p:txBody>
          <a:bodyPr/>
          <a:lstStyle/>
          <a:p>
            <a:r>
              <a:rPr lang="en-US" dirty="0"/>
              <a:t>script</a:t>
            </a:r>
          </a:p>
        </p:txBody>
      </p:sp>
      <p:sp>
        <p:nvSpPr>
          <p:cNvPr id="4" name="Title 1">
            <a:extLst>
              <a:ext uri="{FF2B5EF4-FFF2-40B4-BE49-F238E27FC236}">
                <a16:creationId xmlns:a16="http://schemas.microsoft.com/office/drawing/2014/main" id="{9F14402A-8B70-682B-B997-8738CB898363}"/>
              </a:ext>
            </a:extLst>
          </p:cNvPr>
          <p:cNvSpPr>
            <a:spLocks noGrp="1"/>
          </p:cNvSpPr>
          <p:nvPr>
            <p:ph type="title"/>
          </p:nvPr>
        </p:nvSpPr>
        <p:spPr>
          <a:xfrm>
            <a:off x="0" y="180975"/>
            <a:ext cx="12192000" cy="833438"/>
          </a:xfrm>
        </p:spPr>
        <p:txBody>
          <a:bodyPr>
            <a:normAutofit/>
          </a:bodyPr>
          <a:lstStyle/>
          <a:p>
            <a:pPr algn="ctr"/>
            <a:r>
              <a:rPr lang="en-US" dirty="0"/>
              <a:t>Data Manipulation – Compiled Heatmap</a:t>
            </a:r>
          </a:p>
        </p:txBody>
      </p:sp>
    </p:spTree>
    <p:extLst>
      <p:ext uri="{BB962C8B-B14F-4D97-AF65-F5344CB8AC3E}">
        <p14:creationId xmlns:p14="http://schemas.microsoft.com/office/powerpoint/2010/main" val="3248227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9CFBE-7487-3821-63D6-489C10CED276}"/>
              </a:ext>
            </a:extLst>
          </p:cNvPr>
          <p:cNvSpPr>
            <a:spLocks noGrp="1"/>
          </p:cNvSpPr>
          <p:nvPr>
            <p:ph type="title"/>
          </p:nvPr>
        </p:nvSpPr>
        <p:spPr>
          <a:xfrm>
            <a:off x="998744" y="2438231"/>
            <a:ext cx="10515600" cy="1325563"/>
          </a:xfrm>
        </p:spPr>
        <p:txBody>
          <a:bodyPr>
            <a:noAutofit/>
          </a:bodyPr>
          <a:lstStyle/>
          <a:p>
            <a:pPr algn="ctr"/>
            <a:r>
              <a:rPr lang="en-US" sz="9600" dirty="0"/>
              <a:t>RESULTS</a:t>
            </a:r>
          </a:p>
        </p:txBody>
      </p:sp>
    </p:spTree>
    <p:extLst>
      <p:ext uri="{BB962C8B-B14F-4D97-AF65-F5344CB8AC3E}">
        <p14:creationId xmlns:p14="http://schemas.microsoft.com/office/powerpoint/2010/main" val="3304072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A329C25-D52C-56A9-6228-15D2323D86D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D7FB49-4BA1-CAE7-5F0F-7E6036B0C52E}"/>
              </a:ext>
            </a:extLst>
          </p:cNvPr>
          <p:cNvSpPr>
            <a:spLocks noGrp="1"/>
          </p:cNvSpPr>
          <p:nvPr>
            <p:ph idx="1"/>
          </p:nvPr>
        </p:nvSpPr>
        <p:spPr/>
        <p:txBody>
          <a:bodyPr/>
          <a:lstStyle/>
          <a:p>
            <a:endParaRPr lang="en-US"/>
          </a:p>
        </p:txBody>
      </p:sp>
      <p:pic>
        <p:nvPicPr>
          <p:cNvPr id="6" name="Picture 5" descr="A poster of a seagrass&#10;&#10;Description automatically generated">
            <a:extLst>
              <a:ext uri="{FF2B5EF4-FFF2-40B4-BE49-F238E27FC236}">
                <a16:creationId xmlns:a16="http://schemas.microsoft.com/office/drawing/2014/main" id="{FDE90782-50A9-869B-6971-BE8FEBFD9A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40"/>
            <a:ext cx="12192000" cy="6827520"/>
          </a:xfrm>
          <a:prstGeom prst="rect">
            <a:avLst/>
          </a:prstGeom>
        </p:spPr>
      </p:pic>
    </p:spTree>
    <p:extLst>
      <p:ext uri="{BB962C8B-B14F-4D97-AF65-F5344CB8AC3E}">
        <p14:creationId xmlns:p14="http://schemas.microsoft.com/office/powerpoint/2010/main" val="707418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45155-E5C1-1AEB-1229-5FD265FF67F6}"/>
              </a:ext>
            </a:extLst>
          </p:cNvPr>
          <p:cNvSpPr>
            <a:spLocks noGrp="1"/>
          </p:cNvSpPr>
          <p:nvPr>
            <p:ph type="title"/>
          </p:nvPr>
        </p:nvSpPr>
        <p:spPr/>
        <p:txBody>
          <a:bodyPr/>
          <a:lstStyle/>
          <a:p>
            <a:pPr algn="ctr"/>
            <a:r>
              <a:rPr lang="en-US" dirty="0"/>
              <a:t>Compiled Heatmap</a:t>
            </a:r>
          </a:p>
        </p:txBody>
      </p:sp>
    </p:spTree>
    <p:extLst>
      <p:ext uri="{BB962C8B-B14F-4D97-AF65-F5344CB8AC3E}">
        <p14:creationId xmlns:p14="http://schemas.microsoft.com/office/powerpoint/2010/main" val="25150100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619A-E95B-C1B1-7AC6-67653E1C33A0}"/>
              </a:ext>
            </a:extLst>
          </p:cNvPr>
          <p:cNvSpPr>
            <a:spLocks noGrp="1"/>
          </p:cNvSpPr>
          <p:nvPr>
            <p:ph type="title"/>
          </p:nvPr>
        </p:nvSpPr>
        <p:spPr>
          <a:xfrm>
            <a:off x="838200" y="2340508"/>
            <a:ext cx="10515600" cy="1325563"/>
          </a:xfrm>
        </p:spPr>
        <p:txBody>
          <a:bodyPr>
            <a:noAutofit/>
          </a:bodyPr>
          <a:lstStyle/>
          <a:p>
            <a:pPr algn="ctr"/>
            <a:r>
              <a:rPr lang="en-US" sz="9600" dirty="0"/>
              <a:t>DISCUSSION</a:t>
            </a:r>
          </a:p>
        </p:txBody>
      </p:sp>
    </p:spTree>
    <p:extLst>
      <p:ext uri="{BB962C8B-B14F-4D97-AF65-F5344CB8AC3E}">
        <p14:creationId xmlns:p14="http://schemas.microsoft.com/office/powerpoint/2010/main" val="29190177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B4C57-974D-640A-B33E-B1F25274F459}"/>
              </a:ext>
            </a:extLst>
          </p:cNvPr>
          <p:cNvSpPr>
            <a:spLocks noGrp="1"/>
          </p:cNvSpPr>
          <p:nvPr>
            <p:ph type="title"/>
          </p:nvPr>
        </p:nvSpPr>
        <p:spPr>
          <a:xfrm>
            <a:off x="838200" y="148106"/>
            <a:ext cx="10515600" cy="852520"/>
          </a:xfrm>
        </p:spPr>
        <p:txBody>
          <a:bodyPr/>
          <a:lstStyle/>
          <a:p>
            <a:r>
              <a:rPr lang="en-US" dirty="0"/>
              <a:t>Light Attenuation Example 1</a:t>
            </a:r>
          </a:p>
        </p:txBody>
      </p:sp>
      <p:pic>
        <p:nvPicPr>
          <p:cNvPr id="5" name="Picture 4" descr="A map of a fishing line&#10;&#10;Description automatically generated with medium confidence">
            <a:extLst>
              <a:ext uri="{FF2B5EF4-FFF2-40B4-BE49-F238E27FC236}">
                <a16:creationId xmlns:a16="http://schemas.microsoft.com/office/drawing/2014/main" id="{4E94987B-827A-78B7-214C-2541ACDD77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10" y="1000626"/>
            <a:ext cx="4117265" cy="3257733"/>
          </a:xfrm>
          <a:prstGeom prst="rect">
            <a:avLst/>
          </a:prstGeom>
        </p:spPr>
      </p:pic>
      <p:sp>
        <p:nvSpPr>
          <p:cNvPr id="6" name="TextBox 5">
            <a:extLst>
              <a:ext uri="{FF2B5EF4-FFF2-40B4-BE49-F238E27FC236}">
                <a16:creationId xmlns:a16="http://schemas.microsoft.com/office/drawing/2014/main" id="{D486E842-51DA-EBBD-6A9F-F4C2AEEC2841}"/>
              </a:ext>
            </a:extLst>
          </p:cNvPr>
          <p:cNvSpPr txBox="1"/>
          <p:nvPr/>
        </p:nvSpPr>
        <p:spPr>
          <a:xfrm>
            <a:off x="0" y="914901"/>
            <a:ext cx="3667124" cy="369332"/>
          </a:xfrm>
          <a:prstGeom prst="rect">
            <a:avLst/>
          </a:prstGeom>
          <a:noFill/>
        </p:spPr>
        <p:txBody>
          <a:bodyPr wrap="square" rtlCol="0">
            <a:spAutoFit/>
          </a:bodyPr>
          <a:lstStyle/>
          <a:p>
            <a:r>
              <a:rPr lang="en-US" dirty="0"/>
              <a:t>09-25-22 Disturbance 1 10:00 a.m.</a:t>
            </a:r>
          </a:p>
        </p:txBody>
      </p:sp>
      <p:pic>
        <p:nvPicPr>
          <p:cNvPr id="7" name="Content Placeholder 4" descr="A screenshot of a spreadsheet&#10;&#10;Description automatically generated">
            <a:extLst>
              <a:ext uri="{FF2B5EF4-FFF2-40B4-BE49-F238E27FC236}">
                <a16:creationId xmlns:a16="http://schemas.microsoft.com/office/drawing/2014/main" id="{CCB99E2D-8956-7F34-A966-6FD27BEF83E3}"/>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54075" b="41308"/>
          <a:stretch/>
        </p:blipFill>
        <p:spPr>
          <a:xfrm>
            <a:off x="102310" y="4454605"/>
            <a:ext cx="5705707" cy="217019"/>
          </a:xfrm>
        </p:spPr>
      </p:pic>
      <p:pic>
        <p:nvPicPr>
          <p:cNvPr id="9" name="Picture 8" descr="A graph showing the number of data&#10;&#10;Description automatically generated with medium confidence">
            <a:extLst>
              <a:ext uri="{FF2B5EF4-FFF2-40B4-BE49-F238E27FC236}">
                <a16:creationId xmlns:a16="http://schemas.microsoft.com/office/drawing/2014/main" id="{A64E0245-7901-1141-4F7E-148D46FB87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1885" y="1000626"/>
            <a:ext cx="2590541" cy="2603101"/>
          </a:xfrm>
          <a:prstGeom prst="rect">
            <a:avLst/>
          </a:prstGeom>
        </p:spPr>
      </p:pic>
      <p:pic>
        <p:nvPicPr>
          <p:cNvPr id="11" name="Picture 10" descr="A graph of a number of data&#10;&#10;Description automatically generated with medium confidence">
            <a:extLst>
              <a:ext uri="{FF2B5EF4-FFF2-40B4-BE49-F238E27FC236}">
                <a16:creationId xmlns:a16="http://schemas.microsoft.com/office/drawing/2014/main" id="{E2C7F19A-5B5B-8C92-53F3-B4349ADF64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5762" y="1011657"/>
            <a:ext cx="2556250" cy="2581038"/>
          </a:xfrm>
          <a:prstGeom prst="rect">
            <a:avLst/>
          </a:prstGeom>
        </p:spPr>
      </p:pic>
      <p:pic>
        <p:nvPicPr>
          <p:cNvPr id="13" name="Picture 12" descr="A graph of a number of numbers&#10;&#10;Description automatically generated with medium confidence">
            <a:extLst>
              <a:ext uri="{FF2B5EF4-FFF2-40B4-BE49-F238E27FC236}">
                <a16:creationId xmlns:a16="http://schemas.microsoft.com/office/drawing/2014/main" id="{A2A8B0F7-EF67-7653-5B38-C67C4BE225D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5348" y="1011658"/>
            <a:ext cx="2526866" cy="2570008"/>
          </a:xfrm>
          <a:prstGeom prst="rect">
            <a:avLst/>
          </a:prstGeom>
        </p:spPr>
      </p:pic>
    </p:spTree>
    <p:extLst>
      <p:ext uri="{BB962C8B-B14F-4D97-AF65-F5344CB8AC3E}">
        <p14:creationId xmlns:p14="http://schemas.microsoft.com/office/powerpoint/2010/main" val="10084341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C7715-1652-4482-A468-B23BEC4538D4}"/>
              </a:ext>
            </a:extLst>
          </p:cNvPr>
          <p:cNvSpPr>
            <a:spLocks noGrp="1"/>
          </p:cNvSpPr>
          <p:nvPr>
            <p:ph type="title"/>
          </p:nvPr>
        </p:nvSpPr>
        <p:spPr/>
        <p:txBody>
          <a:bodyPr/>
          <a:lstStyle/>
          <a:p>
            <a:r>
              <a:rPr lang="en-US" dirty="0"/>
              <a:t>Light Attenuation Example 2</a:t>
            </a:r>
          </a:p>
        </p:txBody>
      </p:sp>
      <p:sp>
        <p:nvSpPr>
          <p:cNvPr id="3" name="Content Placeholder 2">
            <a:extLst>
              <a:ext uri="{FF2B5EF4-FFF2-40B4-BE49-F238E27FC236}">
                <a16:creationId xmlns:a16="http://schemas.microsoft.com/office/drawing/2014/main" id="{84D17AA9-249F-A1D2-78B7-3C253B65477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00712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435F1-FC70-56F2-C677-AB1B82A68983}"/>
              </a:ext>
            </a:extLst>
          </p:cNvPr>
          <p:cNvSpPr>
            <a:spLocks noGrp="1"/>
          </p:cNvSpPr>
          <p:nvPr>
            <p:ph type="title"/>
          </p:nvPr>
        </p:nvSpPr>
        <p:spPr/>
        <p:txBody>
          <a:bodyPr/>
          <a:lstStyle/>
          <a:p>
            <a:r>
              <a:rPr lang="en-US" dirty="0"/>
              <a:t>Improvements</a:t>
            </a:r>
          </a:p>
        </p:txBody>
      </p:sp>
      <p:sp>
        <p:nvSpPr>
          <p:cNvPr id="3" name="Content Placeholder 2">
            <a:extLst>
              <a:ext uri="{FF2B5EF4-FFF2-40B4-BE49-F238E27FC236}">
                <a16:creationId xmlns:a16="http://schemas.microsoft.com/office/drawing/2014/main" id="{DD3B8D85-43BF-6D58-2AFE-5D4A3B0D0D46}"/>
              </a:ext>
            </a:extLst>
          </p:cNvPr>
          <p:cNvSpPr>
            <a:spLocks noGrp="1"/>
          </p:cNvSpPr>
          <p:nvPr>
            <p:ph idx="1"/>
          </p:nvPr>
        </p:nvSpPr>
        <p:spPr/>
        <p:txBody>
          <a:bodyPr/>
          <a:lstStyle/>
          <a:p>
            <a:r>
              <a:rPr lang="en-US" dirty="0"/>
              <a:t>Dates with wrong information deleted</a:t>
            </a:r>
          </a:p>
          <a:p>
            <a:r>
              <a:rPr lang="en-US" dirty="0"/>
              <a:t>Net around disturbance area so floating debris does not cover light sensors</a:t>
            </a:r>
          </a:p>
          <a:p>
            <a:endParaRPr lang="en-US" dirty="0"/>
          </a:p>
        </p:txBody>
      </p:sp>
    </p:spTree>
    <p:extLst>
      <p:ext uri="{BB962C8B-B14F-4D97-AF65-F5344CB8AC3E}">
        <p14:creationId xmlns:p14="http://schemas.microsoft.com/office/powerpoint/2010/main" val="11884306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A2485A-F378-8FD6-8A63-BE3DDD86543C}"/>
              </a:ext>
            </a:extLst>
          </p:cNvPr>
          <p:cNvSpPr>
            <a:spLocks noGrp="1"/>
          </p:cNvSpPr>
          <p:nvPr>
            <p:ph type="title"/>
          </p:nvPr>
        </p:nvSpPr>
        <p:spPr>
          <a:xfrm>
            <a:off x="838200" y="2668750"/>
            <a:ext cx="10515600" cy="1325563"/>
          </a:xfrm>
        </p:spPr>
        <p:txBody>
          <a:bodyPr>
            <a:noAutofit/>
          </a:bodyPr>
          <a:lstStyle/>
          <a:p>
            <a:pPr algn="ctr"/>
            <a:r>
              <a:rPr lang="en-US" sz="9600" dirty="0"/>
              <a:t>CONCLUSION</a:t>
            </a:r>
          </a:p>
        </p:txBody>
      </p:sp>
    </p:spTree>
    <p:extLst>
      <p:ext uri="{BB962C8B-B14F-4D97-AF65-F5344CB8AC3E}">
        <p14:creationId xmlns:p14="http://schemas.microsoft.com/office/powerpoint/2010/main" val="37230597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D0F82-E6AD-0F11-ACED-903923917F23}"/>
              </a:ext>
            </a:extLst>
          </p:cNvPr>
          <p:cNvSpPr>
            <a:spLocks noGrp="1"/>
          </p:cNvSpPr>
          <p:nvPr>
            <p:ph type="title"/>
          </p:nvPr>
        </p:nvSpPr>
        <p:spPr/>
        <p:txBody>
          <a:bodyPr/>
          <a:lstStyle/>
          <a:p>
            <a:r>
              <a:rPr lang="en-US" dirty="0"/>
              <a:t>Lab Pictures</a:t>
            </a:r>
          </a:p>
        </p:txBody>
      </p:sp>
      <p:pic>
        <p:nvPicPr>
          <p:cNvPr id="4" name="Picture 3" descr="A group of people lying on the floor&#10;&#10;Description automatically generated">
            <a:extLst>
              <a:ext uri="{FF2B5EF4-FFF2-40B4-BE49-F238E27FC236}">
                <a16:creationId xmlns:a16="http://schemas.microsoft.com/office/drawing/2014/main" id="{D45A110A-BE6C-5577-7A80-85434D6EE6E5}"/>
              </a:ext>
            </a:extLst>
          </p:cNvPr>
          <p:cNvPicPr>
            <a:picLocks noChangeAspect="1"/>
          </p:cNvPicPr>
          <p:nvPr/>
        </p:nvPicPr>
        <p:blipFill>
          <a:blip r:embed="rId3">
            <a:extLst>
              <a:ext uri="{28A0092B-C50C-407E-A947-70E740481C1C}">
                <a14:useLocalDpi xmlns:a14="http://schemas.microsoft.com/office/drawing/2010/main" val="0"/>
              </a:ext>
            </a:extLst>
          </a:blip>
          <a:srcRect t="-35012" b="35012"/>
          <a:stretch/>
        </p:blipFill>
        <p:spPr>
          <a:xfrm rot="10800000">
            <a:off x="1524000" y="1690688"/>
            <a:ext cx="9144000" cy="7201852"/>
          </a:xfrm>
          <a:prstGeom prst="rect">
            <a:avLst/>
          </a:prstGeom>
        </p:spPr>
      </p:pic>
    </p:spTree>
    <p:extLst>
      <p:ext uri="{BB962C8B-B14F-4D97-AF65-F5344CB8AC3E}">
        <p14:creationId xmlns:p14="http://schemas.microsoft.com/office/powerpoint/2010/main" val="11315537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BCFE-2C68-69AF-B688-83E7BEB8C546}"/>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92E8B30D-93B3-703A-C663-11EBB711DCA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03312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erial view of a body of water&#10;&#10;Description automatically generated">
            <a:extLst>
              <a:ext uri="{FF2B5EF4-FFF2-40B4-BE49-F238E27FC236}">
                <a16:creationId xmlns:a16="http://schemas.microsoft.com/office/drawing/2014/main" id="{6459582B-D664-680E-933E-9C1F35AC78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10" name="Title 1">
            <a:extLst>
              <a:ext uri="{FF2B5EF4-FFF2-40B4-BE49-F238E27FC236}">
                <a16:creationId xmlns:a16="http://schemas.microsoft.com/office/drawing/2014/main" id="{39ED43C9-B81C-5D31-D981-E30E292EACED}"/>
              </a:ext>
            </a:extLst>
          </p:cNvPr>
          <p:cNvSpPr>
            <a:spLocks noGrp="1"/>
          </p:cNvSpPr>
          <p:nvPr>
            <p:ph type="title"/>
          </p:nvPr>
        </p:nvSpPr>
        <p:spPr>
          <a:xfrm>
            <a:off x="112264" y="365125"/>
            <a:ext cx="10515600" cy="1325563"/>
          </a:xfrm>
        </p:spPr>
        <p:txBody>
          <a:bodyPr/>
          <a:lstStyle/>
          <a:p>
            <a:r>
              <a:rPr lang="en-US" dirty="0">
                <a:solidFill>
                  <a:schemeClr val="tx1"/>
                </a:solidFill>
              </a:rPr>
              <a:t>Sediment Plumes</a:t>
            </a:r>
          </a:p>
        </p:txBody>
      </p:sp>
      <p:pic>
        <p:nvPicPr>
          <p:cNvPr id="12" name="Picture 11" descr="Diagram of a diagram showing how the seagrass is being treated&#10;&#10;Description automatically generated with medium confidence">
            <a:extLst>
              <a:ext uri="{FF2B5EF4-FFF2-40B4-BE49-F238E27FC236}">
                <a16:creationId xmlns:a16="http://schemas.microsoft.com/office/drawing/2014/main" id="{63A05326-A3ED-F612-5FE2-D2A1B35C2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121" y="2055813"/>
            <a:ext cx="4329239" cy="3673784"/>
          </a:xfrm>
          <a:prstGeom prst="rect">
            <a:avLst/>
          </a:prstGeom>
          <a:solidFill>
            <a:srgbClr val="000000">
              <a:shade val="95000"/>
            </a:srgbClr>
          </a:solidFill>
          <a:ln w="76200" cap="sq">
            <a:solidFill>
              <a:schemeClr val="accent2">
                <a:lumMod val="75000"/>
              </a:schemeClr>
            </a:solidFill>
            <a:miter lim="800000"/>
          </a:ln>
          <a:effectLst>
            <a:outerShdw blurRad="254000" dist="190500" dir="2700000" sy="90000" algn="bl" rotWithShape="0">
              <a:srgbClr val="000000">
                <a:alpha val="40000"/>
              </a:srgbClr>
            </a:outerShdw>
          </a:effectLst>
        </p:spPr>
      </p:pic>
      <p:pic>
        <p:nvPicPr>
          <p:cNvPr id="14" name="Picture 13" descr="A close-up of a seaweed&#10;&#10;Description automatically generated">
            <a:extLst>
              <a:ext uri="{FF2B5EF4-FFF2-40B4-BE49-F238E27FC236}">
                <a16:creationId xmlns:a16="http://schemas.microsoft.com/office/drawing/2014/main" id="{26DCEDD7-4E14-E1F2-D188-D69BA4E12D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5072" y="2069559"/>
            <a:ext cx="3318881" cy="4425175"/>
          </a:xfrm>
          <a:prstGeom prst="rect">
            <a:avLst/>
          </a:prstGeom>
          <a:solidFill>
            <a:srgbClr val="000000">
              <a:shade val="95000"/>
            </a:srgbClr>
          </a:solidFill>
          <a:ln w="76200" cap="sq">
            <a:solidFill>
              <a:srgbClr val="0070C0"/>
            </a:solidFill>
            <a:miter lim="800000"/>
          </a:ln>
          <a:effectLst>
            <a:outerShdw blurRad="254000" dist="190500" dir="2700000" sy="90000" algn="bl" rotWithShape="0">
              <a:srgbClr val="000000">
                <a:alpha val="40000"/>
              </a:srgbClr>
            </a:outerShdw>
          </a:effectLst>
        </p:spPr>
      </p:pic>
    </p:spTree>
    <p:extLst>
      <p:ext uri="{BB962C8B-B14F-4D97-AF65-F5344CB8AC3E}">
        <p14:creationId xmlns:p14="http://schemas.microsoft.com/office/powerpoint/2010/main" val="1928723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0F085-181C-E067-9E54-60132690D76F}"/>
              </a:ext>
            </a:extLst>
          </p:cNvPr>
          <p:cNvSpPr>
            <a:spLocks noGrp="1"/>
          </p:cNvSpPr>
          <p:nvPr>
            <p:ph type="title"/>
          </p:nvPr>
        </p:nvSpPr>
        <p:spPr>
          <a:xfrm>
            <a:off x="5579410" y="243103"/>
            <a:ext cx="6161004" cy="886379"/>
          </a:xfrm>
        </p:spPr>
        <p:txBody>
          <a:bodyPr>
            <a:normAutofit/>
          </a:bodyPr>
          <a:lstStyle/>
          <a:p>
            <a:r>
              <a:rPr lang="en-US" sz="3700" dirty="0">
                <a:solidFill>
                  <a:schemeClr val="tx1"/>
                </a:solidFill>
              </a:rPr>
              <a:t>CMP OYSTER MARICULTURE</a:t>
            </a:r>
          </a:p>
        </p:txBody>
      </p:sp>
      <p:sp>
        <p:nvSpPr>
          <p:cNvPr id="3" name="Content Placeholder 2">
            <a:extLst>
              <a:ext uri="{FF2B5EF4-FFF2-40B4-BE49-F238E27FC236}">
                <a16:creationId xmlns:a16="http://schemas.microsoft.com/office/drawing/2014/main" id="{0F4A607A-ABEB-591C-9D19-C7B4633A5054}"/>
              </a:ext>
            </a:extLst>
          </p:cNvPr>
          <p:cNvSpPr>
            <a:spLocks noGrp="1"/>
          </p:cNvSpPr>
          <p:nvPr>
            <p:ph idx="1"/>
          </p:nvPr>
        </p:nvSpPr>
        <p:spPr>
          <a:xfrm>
            <a:off x="6384691" y="1376742"/>
            <a:ext cx="5217173" cy="4804983"/>
          </a:xfrm>
        </p:spPr>
        <p:txBody>
          <a:bodyPr>
            <a:normAutofit/>
          </a:bodyPr>
          <a:lstStyle/>
          <a:p>
            <a:r>
              <a:rPr lang="en-US" dirty="0">
                <a:solidFill>
                  <a:schemeClr val="tx1"/>
                </a:solidFill>
              </a:rPr>
              <a:t>Measure potential sediment generation at cultivated oyster mariculture (COM) operations in TX</a:t>
            </a:r>
          </a:p>
          <a:p>
            <a:r>
              <a:rPr lang="en-US" dirty="0">
                <a:solidFill>
                  <a:schemeClr val="tx1"/>
                </a:solidFill>
              </a:rPr>
              <a:t>Apply knowledge to simulate sediment plumes with similar characteristics at test seagrass beds, to measure if there were impacts to the seagrass.</a:t>
            </a:r>
          </a:p>
          <a:p>
            <a:r>
              <a:rPr lang="en-US" dirty="0">
                <a:solidFill>
                  <a:schemeClr val="tx1"/>
                </a:solidFill>
              </a:rPr>
              <a:t>Light Intensity parameter collected</a:t>
            </a:r>
          </a:p>
        </p:txBody>
      </p:sp>
      <p:pic>
        <p:nvPicPr>
          <p:cNvPr id="7" name="Picture 6">
            <a:extLst>
              <a:ext uri="{FF2B5EF4-FFF2-40B4-BE49-F238E27FC236}">
                <a16:creationId xmlns:a16="http://schemas.microsoft.com/office/drawing/2014/main" id="{5C749ED8-64E0-145D-AAEB-E8E4DE38BA11}"/>
              </a:ext>
            </a:extLst>
          </p:cNvPr>
          <p:cNvPicPr>
            <a:picLocks noChangeAspect="1"/>
          </p:cNvPicPr>
          <p:nvPr/>
        </p:nvPicPr>
        <p:blipFill>
          <a:blip r:embed="rId3"/>
          <a:srcRect l="1902" r="2100" b="3"/>
          <a:stretch/>
        </p:blipFill>
        <p:spPr>
          <a:xfrm>
            <a:off x="235534" y="482677"/>
            <a:ext cx="3296556" cy="3296556"/>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pic>
        <p:nvPicPr>
          <p:cNvPr id="5" name="Picture 4">
            <a:extLst>
              <a:ext uri="{FF2B5EF4-FFF2-40B4-BE49-F238E27FC236}">
                <a16:creationId xmlns:a16="http://schemas.microsoft.com/office/drawing/2014/main" id="{41E651B3-7B7C-AB5F-1298-C0AFE52B0109}"/>
              </a:ext>
            </a:extLst>
          </p:cNvPr>
          <p:cNvPicPr>
            <a:picLocks noChangeAspect="1"/>
          </p:cNvPicPr>
          <p:nvPr/>
        </p:nvPicPr>
        <p:blipFill>
          <a:blip r:embed="rId4"/>
          <a:srcRect l="1000" r="5" b="5"/>
          <a:stretch/>
        </p:blipFill>
        <p:spPr>
          <a:xfrm>
            <a:off x="2727133" y="3409445"/>
            <a:ext cx="2965878" cy="2965878"/>
          </a:xfrm>
          <a:custGeom>
            <a:avLst/>
            <a:gdLst/>
            <a:ahLst/>
            <a:cxnLst/>
            <a:rect l="l" t="t" r="r" b="b"/>
            <a:pathLst>
              <a:path w="2388070" h="2388070">
                <a:moveTo>
                  <a:pt x="1194035" y="0"/>
                </a:moveTo>
                <a:cubicBezTo>
                  <a:pt x="1853482" y="0"/>
                  <a:pt x="2388070" y="534588"/>
                  <a:pt x="2388070" y="1194035"/>
                </a:cubicBezTo>
                <a:cubicBezTo>
                  <a:pt x="2388070" y="1853482"/>
                  <a:pt x="1853482" y="2388070"/>
                  <a:pt x="1194035" y="2388070"/>
                </a:cubicBezTo>
                <a:cubicBezTo>
                  <a:pt x="534588" y="2388070"/>
                  <a:pt x="0" y="1853482"/>
                  <a:pt x="0" y="1194035"/>
                </a:cubicBezTo>
                <a:cubicBezTo>
                  <a:pt x="0" y="534588"/>
                  <a:pt x="534588" y="0"/>
                  <a:pt x="1194035" y="0"/>
                </a:cubicBezTo>
                <a:close/>
              </a:path>
            </a:pathLst>
          </a:custGeom>
          <a:ln w="28575">
            <a:noFill/>
          </a:ln>
        </p:spPr>
      </p:pic>
    </p:spTree>
    <p:extLst>
      <p:ext uri="{BB962C8B-B14F-4D97-AF65-F5344CB8AC3E}">
        <p14:creationId xmlns:p14="http://schemas.microsoft.com/office/powerpoint/2010/main" val="31854552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029F9-91DA-34EB-7124-C97F32D9785C}"/>
              </a:ext>
            </a:extLst>
          </p:cNvPr>
          <p:cNvSpPr>
            <a:spLocks noGrp="1"/>
          </p:cNvSpPr>
          <p:nvPr>
            <p:ph type="title"/>
          </p:nvPr>
        </p:nvSpPr>
        <p:spPr>
          <a:xfrm>
            <a:off x="670560" y="424166"/>
            <a:ext cx="4681208" cy="1218780"/>
          </a:xfrm>
        </p:spPr>
        <p:txBody>
          <a:bodyPr vert="horz" wrap="square" lIns="91440" tIns="45720" rIns="91440" bIns="45720" rtlCol="0" anchor="t">
            <a:normAutofit/>
          </a:bodyPr>
          <a:lstStyle/>
          <a:p>
            <a:pPr algn="r"/>
            <a:r>
              <a:rPr lang="en-US" sz="72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Project Goals</a:t>
            </a:r>
          </a:p>
        </p:txBody>
      </p:sp>
      <p:pic>
        <p:nvPicPr>
          <p:cNvPr id="7" name="Graphic 6" descr="Bullseye">
            <a:extLst>
              <a:ext uri="{FF2B5EF4-FFF2-40B4-BE49-F238E27FC236}">
                <a16:creationId xmlns:a16="http://schemas.microsoft.com/office/drawing/2014/main" id="{3421B4FE-4DB0-873F-F3AD-809FFBB010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12864" y="810936"/>
            <a:ext cx="4608576" cy="4608576"/>
          </a:xfrm>
          <a:prstGeom prst="rect">
            <a:avLst/>
          </a:prstGeom>
        </p:spPr>
      </p:pic>
      <p:sp>
        <p:nvSpPr>
          <p:cNvPr id="4" name="TextBox 3">
            <a:extLst>
              <a:ext uri="{FF2B5EF4-FFF2-40B4-BE49-F238E27FC236}">
                <a16:creationId xmlns:a16="http://schemas.microsoft.com/office/drawing/2014/main" id="{80656C44-F523-BD00-D3C5-F403D188A092}"/>
              </a:ext>
            </a:extLst>
          </p:cNvPr>
          <p:cNvSpPr txBox="1"/>
          <p:nvPr/>
        </p:nvSpPr>
        <p:spPr>
          <a:xfrm>
            <a:off x="670560" y="1894249"/>
            <a:ext cx="5780977" cy="4154984"/>
          </a:xfrm>
          <a:prstGeom prst="rect">
            <a:avLst/>
          </a:prstGeom>
          <a:noFill/>
        </p:spPr>
        <p:txBody>
          <a:bodyPr wrap="square" rtlCol="0">
            <a:spAutoFit/>
          </a:bodyPr>
          <a:lstStyle/>
          <a:p>
            <a:pPr marL="285750" indent="-285750">
              <a:buFont typeface="Arial" panose="020B0604020202020204" pitchFamily="34" charset="0"/>
              <a:buChar char="•"/>
            </a:pPr>
            <a:r>
              <a:rPr lang="en-US" sz="2400" dirty="0"/>
              <a:t>Understand light intensity behavior on experimental sediment plumes  </a:t>
            </a:r>
          </a:p>
          <a:p>
            <a:pPr marL="285750" indent="-285750">
              <a:buFont typeface="Arial" panose="020B0604020202020204" pitchFamily="34" charset="0"/>
              <a:buChar char="•"/>
            </a:pPr>
            <a:r>
              <a:rPr lang="en-US" sz="2400" dirty="0"/>
              <a:t>Tidy field data to be processed into RStudio</a:t>
            </a:r>
          </a:p>
          <a:p>
            <a:pPr marL="285750" indent="-285750">
              <a:buFont typeface="Arial" panose="020B0604020202020204" pitchFamily="34" charset="0"/>
              <a:buChar char="•"/>
            </a:pPr>
            <a:r>
              <a:rPr lang="en-US" sz="2400" dirty="0"/>
              <a:t>Manipulate data to visualize percent light attenuation </a:t>
            </a:r>
          </a:p>
          <a:p>
            <a:pPr marL="285750" indent="-285750">
              <a:buFont typeface="Arial" panose="020B0604020202020204" pitchFamily="34" charset="0"/>
              <a:buChar char="•"/>
            </a:pPr>
            <a:r>
              <a:rPr lang="en-US" sz="2400" dirty="0"/>
              <a:t>Compare percent light attenuation values through all experiments in an area through the development of a two-dimensional heatmap of percent light attenuation values </a:t>
            </a:r>
          </a:p>
        </p:txBody>
      </p:sp>
    </p:spTree>
    <p:extLst>
      <p:ext uri="{BB962C8B-B14F-4D97-AF65-F5344CB8AC3E}">
        <p14:creationId xmlns:p14="http://schemas.microsoft.com/office/powerpoint/2010/main" val="32635312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D83C8-2FF3-E10C-6AFA-F1BBD5B4D0D9}"/>
              </a:ext>
            </a:extLst>
          </p:cNvPr>
          <p:cNvSpPr>
            <a:spLocks noGrp="1"/>
          </p:cNvSpPr>
          <p:nvPr>
            <p:ph type="title"/>
          </p:nvPr>
        </p:nvSpPr>
        <p:spPr>
          <a:xfrm>
            <a:off x="838200" y="2766218"/>
            <a:ext cx="10515600" cy="1325563"/>
          </a:xfrm>
        </p:spPr>
        <p:txBody>
          <a:bodyPr>
            <a:noAutofit/>
          </a:bodyPr>
          <a:lstStyle/>
          <a:p>
            <a:pPr algn="ctr"/>
            <a:r>
              <a:rPr lang="en-US" sz="9600" dirty="0"/>
              <a:t>METHODS</a:t>
            </a:r>
          </a:p>
        </p:txBody>
      </p:sp>
    </p:spTree>
    <p:extLst>
      <p:ext uri="{BB962C8B-B14F-4D97-AF65-F5344CB8AC3E}">
        <p14:creationId xmlns:p14="http://schemas.microsoft.com/office/powerpoint/2010/main" val="1242134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21D0-62BC-30C2-3B48-42397A5310EF}"/>
              </a:ext>
            </a:extLst>
          </p:cNvPr>
          <p:cNvSpPr>
            <a:spLocks noGrp="1"/>
          </p:cNvSpPr>
          <p:nvPr>
            <p:ph type="title"/>
          </p:nvPr>
        </p:nvSpPr>
        <p:spPr>
          <a:xfrm>
            <a:off x="838200" y="224631"/>
            <a:ext cx="10515600" cy="1325563"/>
          </a:xfrm>
        </p:spPr>
        <p:txBody>
          <a:bodyPr/>
          <a:lstStyle/>
          <a:p>
            <a:r>
              <a:rPr lang="en-US" dirty="0"/>
              <a:t>Study Site</a:t>
            </a:r>
          </a:p>
        </p:txBody>
      </p:sp>
      <p:pic>
        <p:nvPicPr>
          <p:cNvPr id="5" name="Content Placeholder 4">
            <a:extLst>
              <a:ext uri="{FF2B5EF4-FFF2-40B4-BE49-F238E27FC236}">
                <a16:creationId xmlns:a16="http://schemas.microsoft.com/office/drawing/2014/main" id="{ECEFB8EB-3802-7EF9-6AAD-EC1A75FB47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06131" y="1846188"/>
            <a:ext cx="5701600" cy="3803176"/>
          </a:xfrm>
        </p:spPr>
      </p:pic>
      <p:sp>
        <p:nvSpPr>
          <p:cNvPr id="6" name="TextBox 5">
            <a:extLst>
              <a:ext uri="{FF2B5EF4-FFF2-40B4-BE49-F238E27FC236}">
                <a16:creationId xmlns:a16="http://schemas.microsoft.com/office/drawing/2014/main" id="{D4F44493-9E0F-413A-CC67-DC30717FA7BB}"/>
              </a:ext>
            </a:extLst>
          </p:cNvPr>
          <p:cNvSpPr txBox="1"/>
          <p:nvPr/>
        </p:nvSpPr>
        <p:spPr>
          <a:xfrm>
            <a:off x="7935428" y="3456333"/>
            <a:ext cx="3418372" cy="369332"/>
          </a:xfrm>
          <a:prstGeom prst="rect">
            <a:avLst/>
          </a:prstGeom>
          <a:noFill/>
        </p:spPr>
        <p:txBody>
          <a:bodyPr wrap="none" rtlCol="0">
            <a:spAutoFit/>
          </a:bodyPr>
          <a:lstStyle/>
          <a:p>
            <a:r>
              <a:rPr lang="en-US" dirty="0"/>
              <a:t>(San Jose Island Map Picture here)</a:t>
            </a:r>
          </a:p>
        </p:txBody>
      </p:sp>
    </p:spTree>
    <p:extLst>
      <p:ext uri="{BB962C8B-B14F-4D97-AF65-F5344CB8AC3E}">
        <p14:creationId xmlns:p14="http://schemas.microsoft.com/office/powerpoint/2010/main" val="554674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247BA-7F18-990A-D825-DC2048602E37}"/>
              </a:ext>
            </a:extLst>
          </p:cNvPr>
          <p:cNvSpPr>
            <a:spLocks noGrp="1"/>
          </p:cNvSpPr>
          <p:nvPr>
            <p:ph type="title"/>
          </p:nvPr>
        </p:nvSpPr>
        <p:spPr>
          <a:xfrm>
            <a:off x="685800" y="129381"/>
            <a:ext cx="10515600" cy="1325563"/>
          </a:xfrm>
        </p:spPr>
        <p:txBody>
          <a:bodyPr/>
          <a:lstStyle/>
          <a:p>
            <a:r>
              <a:rPr lang="en-US" dirty="0"/>
              <a:t>Experimental Design</a:t>
            </a:r>
          </a:p>
        </p:txBody>
      </p:sp>
      <p:pic>
        <p:nvPicPr>
          <p:cNvPr id="62" name="Content Placeholder 61">
            <a:extLst>
              <a:ext uri="{FF2B5EF4-FFF2-40B4-BE49-F238E27FC236}">
                <a16:creationId xmlns:a16="http://schemas.microsoft.com/office/drawing/2014/main" id="{44DF5E6B-04F6-3509-4EA1-48BF0F24E26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10800000">
            <a:off x="542804" y="1221279"/>
            <a:ext cx="8001000" cy="5334000"/>
          </a:xfrm>
        </p:spPr>
      </p:pic>
      <p:sp>
        <p:nvSpPr>
          <p:cNvPr id="63" name="TextBox 62">
            <a:extLst>
              <a:ext uri="{FF2B5EF4-FFF2-40B4-BE49-F238E27FC236}">
                <a16:creationId xmlns:a16="http://schemas.microsoft.com/office/drawing/2014/main" id="{525CAA1D-66B3-34F1-9DFB-3FF1DF6DF7A8}"/>
              </a:ext>
            </a:extLst>
          </p:cNvPr>
          <p:cNvSpPr txBox="1"/>
          <p:nvPr/>
        </p:nvSpPr>
        <p:spPr>
          <a:xfrm>
            <a:off x="8570395" y="2555194"/>
            <a:ext cx="3444230" cy="1569660"/>
          </a:xfrm>
          <a:prstGeom prst="rect">
            <a:avLst/>
          </a:prstGeom>
          <a:noFill/>
        </p:spPr>
        <p:txBody>
          <a:bodyPr wrap="square" rtlCol="0">
            <a:spAutoFit/>
          </a:bodyPr>
          <a:lstStyle/>
          <a:p>
            <a:pPr marL="571500" indent="-571500">
              <a:buFont typeface="Arial" panose="020B0604020202020204" pitchFamily="34" charset="0"/>
              <a:buChar char="•"/>
            </a:pPr>
            <a:r>
              <a:rPr lang="en-US" sz="3200" dirty="0"/>
              <a:t>Grid Layout</a:t>
            </a:r>
          </a:p>
          <a:p>
            <a:pPr marL="571500" indent="-571500">
              <a:buFont typeface="Arial" panose="020B0604020202020204" pitchFamily="34" charset="0"/>
              <a:buChar char="•"/>
            </a:pPr>
            <a:r>
              <a:rPr lang="en-US" sz="3200" dirty="0"/>
              <a:t>Tracks</a:t>
            </a:r>
          </a:p>
          <a:p>
            <a:pPr marL="571500" indent="-571500">
              <a:buFont typeface="Arial" panose="020B0604020202020204" pitchFamily="34" charset="0"/>
              <a:buChar char="•"/>
            </a:pPr>
            <a:r>
              <a:rPr lang="en-US" sz="3200" dirty="0"/>
              <a:t>Zones</a:t>
            </a:r>
          </a:p>
        </p:txBody>
      </p:sp>
      <p:grpSp>
        <p:nvGrpSpPr>
          <p:cNvPr id="126" name="Group 125">
            <a:extLst>
              <a:ext uri="{FF2B5EF4-FFF2-40B4-BE49-F238E27FC236}">
                <a16:creationId xmlns:a16="http://schemas.microsoft.com/office/drawing/2014/main" id="{E3A812FF-A4D8-67E6-E955-F6785D72172F}"/>
              </a:ext>
            </a:extLst>
          </p:cNvPr>
          <p:cNvGrpSpPr/>
          <p:nvPr/>
        </p:nvGrpSpPr>
        <p:grpSpPr>
          <a:xfrm>
            <a:off x="1334361" y="2894024"/>
            <a:ext cx="4531936" cy="2013504"/>
            <a:chOff x="1334361" y="2894024"/>
            <a:chExt cx="4531936" cy="2013504"/>
          </a:xfrm>
        </p:grpSpPr>
        <p:sp>
          <p:nvSpPr>
            <p:cNvPr id="73" name="Oval 72">
              <a:extLst>
                <a:ext uri="{FF2B5EF4-FFF2-40B4-BE49-F238E27FC236}">
                  <a16:creationId xmlns:a16="http://schemas.microsoft.com/office/drawing/2014/main" id="{25274CB7-93E1-D9FE-20B3-68FACC3F3939}"/>
                </a:ext>
              </a:extLst>
            </p:cNvPr>
            <p:cNvSpPr>
              <a:spLocks noChangeAspect="1"/>
            </p:cNvSpPr>
            <p:nvPr/>
          </p:nvSpPr>
          <p:spPr>
            <a:xfrm rot="5400000">
              <a:off x="1334361" y="2894024"/>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E9DA4802-EB8C-7643-A7A4-471537898672}"/>
                </a:ext>
              </a:extLst>
            </p:cNvPr>
            <p:cNvSpPr>
              <a:spLocks noChangeAspect="1"/>
            </p:cNvSpPr>
            <p:nvPr/>
          </p:nvSpPr>
          <p:spPr>
            <a:xfrm rot="5400000">
              <a:off x="5346204" y="4678928"/>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E50ED3E7-6033-BB2C-AB3D-B1FDA32C7368}"/>
                </a:ext>
              </a:extLst>
            </p:cNvPr>
            <p:cNvSpPr>
              <a:spLocks noChangeAspect="1"/>
            </p:cNvSpPr>
            <p:nvPr/>
          </p:nvSpPr>
          <p:spPr>
            <a:xfrm rot="5400000">
              <a:off x="2148604" y="4603755"/>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DD300AD-E463-2AF2-608E-62DA4EA8629F}"/>
                </a:ext>
              </a:extLst>
            </p:cNvPr>
            <p:cNvSpPr>
              <a:spLocks noChangeAspect="1"/>
            </p:cNvSpPr>
            <p:nvPr/>
          </p:nvSpPr>
          <p:spPr>
            <a:xfrm rot="5400000">
              <a:off x="5637697" y="2921000"/>
              <a:ext cx="228600" cy="228600"/>
            </a:xfrm>
            <a:prstGeom prst="ellipse">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2" name="Group 121">
            <a:extLst>
              <a:ext uri="{FF2B5EF4-FFF2-40B4-BE49-F238E27FC236}">
                <a16:creationId xmlns:a16="http://schemas.microsoft.com/office/drawing/2014/main" id="{CF845546-54B3-5FB5-F47B-1613D5C2587A}"/>
              </a:ext>
            </a:extLst>
          </p:cNvPr>
          <p:cNvGrpSpPr/>
          <p:nvPr/>
        </p:nvGrpSpPr>
        <p:grpSpPr>
          <a:xfrm>
            <a:off x="1455536" y="2969204"/>
            <a:ext cx="1882463" cy="1756420"/>
            <a:chOff x="1455536" y="2969204"/>
            <a:chExt cx="1882463" cy="1756420"/>
          </a:xfrm>
        </p:grpSpPr>
        <p:cxnSp>
          <p:nvCxnSpPr>
            <p:cNvPr id="88" name="Straight Connector 87">
              <a:extLst>
                <a:ext uri="{FF2B5EF4-FFF2-40B4-BE49-F238E27FC236}">
                  <a16:creationId xmlns:a16="http://schemas.microsoft.com/office/drawing/2014/main" id="{03BD3076-C08F-3D22-2B66-412A9A2E40CF}"/>
                </a:ext>
              </a:extLst>
            </p:cNvPr>
            <p:cNvCxnSpPr>
              <a:cxnSpLocks/>
            </p:cNvCxnSpPr>
            <p:nvPr/>
          </p:nvCxnSpPr>
          <p:spPr>
            <a:xfrm flipH="1" flipV="1">
              <a:off x="1455536" y="2991042"/>
              <a:ext cx="786823" cy="17128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FF2685E-6D34-DAC0-6FEF-108EB2DF9C7A}"/>
                </a:ext>
              </a:extLst>
            </p:cNvPr>
            <p:cNvCxnSpPr>
              <a:cxnSpLocks/>
            </p:cNvCxnSpPr>
            <p:nvPr/>
          </p:nvCxnSpPr>
          <p:spPr>
            <a:xfrm flipH="1" flipV="1">
              <a:off x="2938832" y="2969204"/>
              <a:ext cx="399167" cy="17488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E9F1C270-4331-04D5-643C-4E7553B9BEEB}"/>
                </a:ext>
              </a:extLst>
            </p:cNvPr>
            <p:cNvCxnSpPr>
              <a:cxnSpLocks/>
            </p:cNvCxnSpPr>
            <p:nvPr/>
          </p:nvCxnSpPr>
          <p:spPr>
            <a:xfrm flipH="1">
              <a:off x="1463267" y="2980123"/>
              <a:ext cx="14755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596775D-EB41-3033-5DC6-E98603CE7EEC}"/>
                </a:ext>
              </a:extLst>
            </p:cNvPr>
            <p:cNvCxnSpPr>
              <a:cxnSpLocks/>
            </p:cNvCxnSpPr>
            <p:nvPr/>
          </p:nvCxnSpPr>
          <p:spPr>
            <a:xfrm flipH="1" flipV="1">
              <a:off x="2231888" y="4703877"/>
              <a:ext cx="1106111" cy="217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7" name="Group 126">
            <a:extLst>
              <a:ext uri="{FF2B5EF4-FFF2-40B4-BE49-F238E27FC236}">
                <a16:creationId xmlns:a16="http://schemas.microsoft.com/office/drawing/2014/main" id="{4D1DCA8F-ED6A-1AFF-C134-60E98B932634}"/>
              </a:ext>
            </a:extLst>
          </p:cNvPr>
          <p:cNvGrpSpPr/>
          <p:nvPr/>
        </p:nvGrpSpPr>
        <p:grpSpPr>
          <a:xfrm>
            <a:off x="4360020" y="2989951"/>
            <a:ext cx="1423842" cy="1765428"/>
            <a:chOff x="4360020" y="2989951"/>
            <a:chExt cx="1423842" cy="1765428"/>
          </a:xfrm>
        </p:grpSpPr>
        <p:cxnSp>
          <p:nvCxnSpPr>
            <p:cNvPr id="87" name="Straight Connector 86">
              <a:extLst>
                <a:ext uri="{FF2B5EF4-FFF2-40B4-BE49-F238E27FC236}">
                  <a16:creationId xmlns:a16="http://schemas.microsoft.com/office/drawing/2014/main" id="{FCA83B91-4AC6-1AC4-DFC8-BF8CB7EBDC79}"/>
                </a:ext>
              </a:extLst>
            </p:cNvPr>
            <p:cNvCxnSpPr>
              <a:cxnSpLocks/>
            </p:cNvCxnSpPr>
            <p:nvPr/>
          </p:nvCxnSpPr>
          <p:spPr>
            <a:xfrm flipV="1">
              <a:off x="5467848" y="3008324"/>
              <a:ext cx="311160" cy="17470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E03F139B-97ED-B7E5-7E34-0547A6C8B69F}"/>
                </a:ext>
              </a:extLst>
            </p:cNvPr>
            <p:cNvCxnSpPr>
              <a:cxnSpLocks/>
            </p:cNvCxnSpPr>
            <p:nvPr/>
          </p:nvCxnSpPr>
          <p:spPr>
            <a:xfrm flipH="1" flipV="1">
              <a:off x="4422276" y="4741683"/>
              <a:ext cx="1038228" cy="45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CCF9CF-A5E5-76F5-2BAF-1227BCA01F95}"/>
                </a:ext>
              </a:extLst>
            </p:cNvPr>
            <p:cNvCxnSpPr>
              <a:cxnSpLocks/>
            </p:cNvCxnSpPr>
            <p:nvPr/>
          </p:nvCxnSpPr>
          <p:spPr>
            <a:xfrm flipH="1" flipV="1">
              <a:off x="4360020" y="2989951"/>
              <a:ext cx="1423842" cy="1201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DAFFC3DE-B82C-E572-4E6D-0E5BF6D976C4}"/>
              </a:ext>
            </a:extLst>
          </p:cNvPr>
          <p:cNvGrpSpPr/>
          <p:nvPr/>
        </p:nvGrpSpPr>
        <p:grpSpPr>
          <a:xfrm>
            <a:off x="2946133" y="2980123"/>
            <a:ext cx="1498226" cy="1761560"/>
            <a:chOff x="2946133" y="2980123"/>
            <a:chExt cx="1498226" cy="1761560"/>
          </a:xfrm>
        </p:grpSpPr>
        <p:cxnSp>
          <p:nvCxnSpPr>
            <p:cNvPr id="90" name="Straight Connector 89">
              <a:extLst>
                <a:ext uri="{FF2B5EF4-FFF2-40B4-BE49-F238E27FC236}">
                  <a16:creationId xmlns:a16="http://schemas.microsoft.com/office/drawing/2014/main" id="{696EDDF7-20D0-7249-7D61-664B459E9D3B}"/>
                </a:ext>
              </a:extLst>
            </p:cNvPr>
            <p:cNvCxnSpPr>
              <a:cxnSpLocks/>
            </p:cNvCxnSpPr>
            <p:nvPr/>
          </p:nvCxnSpPr>
          <p:spPr>
            <a:xfrm flipH="1" flipV="1">
              <a:off x="4360020" y="3001961"/>
              <a:ext cx="62256" cy="173027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816DB5B-19F3-C82E-A99F-60D7DDB10D82}"/>
                </a:ext>
              </a:extLst>
            </p:cNvPr>
            <p:cNvCxnSpPr>
              <a:cxnSpLocks/>
            </p:cNvCxnSpPr>
            <p:nvPr/>
          </p:nvCxnSpPr>
          <p:spPr>
            <a:xfrm flipH="1" flipV="1">
              <a:off x="3335194" y="4722785"/>
              <a:ext cx="1109165" cy="1889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E7BE2C3A-08BA-EDA0-854D-4AB122EF9EF2}"/>
                </a:ext>
              </a:extLst>
            </p:cNvPr>
            <p:cNvCxnSpPr>
              <a:cxnSpLocks/>
            </p:cNvCxnSpPr>
            <p:nvPr/>
          </p:nvCxnSpPr>
          <p:spPr>
            <a:xfrm flipH="1" flipV="1">
              <a:off x="2946133" y="2980123"/>
              <a:ext cx="1413887" cy="109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5" name="Group 144">
            <a:extLst>
              <a:ext uri="{FF2B5EF4-FFF2-40B4-BE49-F238E27FC236}">
                <a16:creationId xmlns:a16="http://schemas.microsoft.com/office/drawing/2014/main" id="{D15F7879-08FC-21AB-1E3A-7F0654E52DD3}"/>
              </a:ext>
            </a:extLst>
          </p:cNvPr>
          <p:cNvGrpSpPr/>
          <p:nvPr/>
        </p:nvGrpSpPr>
        <p:grpSpPr>
          <a:xfrm>
            <a:off x="1898508" y="3942581"/>
            <a:ext cx="3698604" cy="446773"/>
            <a:chOff x="1898508" y="3942581"/>
            <a:chExt cx="3698604" cy="446773"/>
          </a:xfrm>
        </p:grpSpPr>
        <p:cxnSp>
          <p:nvCxnSpPr>
            <p:cNvPr id="138" name="Straight Connector 137">
              <a:extLst>
                <a:ext uri="{FF2B5EF4-FFF2-40B4-BE49-F238E27FC236}">
                  <a16:creationId xmlns:a16="http://schemas.microsoft.com/office/drawing/2014/main" id="{271E6387-4728-4B61-8E69-7873B7CD80B7}"/>
                </a:ext>
              </a:extLst>
            </p:cNvPr>
            <p:cNvCxnSpPr>
              <a:cxnSpLocks/>
            </p:cNvCxnSpPr>
            <p:nvPr/>
          </p:nvCxnSpPr>
          <p:spPr>
            <a:xfrm>
              <a:off x="2072777" y="4352626"/>
              <a:ext cx="3475130" cy="3672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DD5DFB35-8F1F-EA36-CA74-D1901F1858F6}"/>
                </a:ext>
              </a:extLst>
            </p:cNvPr>
            <p:cNvCxnSpPr/>
            <p:nvPr/>
          </p:nvCxnSpPr>
          <p:spPr>
            <a:xfrm flipH="1" flipV="1">
              <a:off x="1898508" y="3942581"/>
              <a:ext cx="3698604" cy="4510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6" name="Rectangle: Rounded Corners 145">
            <a:extLst>
              <a:ext uri="{FF2B5EF4-FFF2-40B4-BE49-F238E27FC236}">
                <a16:creationId xmlns:a16="http://schemas.microsoft.com/office/drawing/2014/main" id="{362F353C-8A7C-847C-2197-27ACD8464D9E}"/>
              </a:ext>
            </a:extLst>
          </p:cNvPr>
          <p:cNvSpPr/>
          <p:nvPr/>
        </p:nvSpPr>
        <p:spPr>
          <a:xfrm>
            <a:off x="2199057" y="4395425"/>
            <a:ext cx="3298204" cy="298151"/>
          </a:xfrm>
          <a:prstGeom prst="roundRect">
            <a:avLst>
              <a:gd name="adj" fmla="val 50000"/>
            </a:avLst>
          </a:prstGeom>
          <a:solidFill>
            <a:srgbClr val="EEEE32">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48" name="Rectangle: Rounded Corners 147">
            <a:extLst>
              <a:ext uri="{FF2B5EF4-FFF2-40B4-BE49-F238E27FC236}">
                <a16:creationId xmlns:a16="http://schemas.microsoft.com/office/drawing/2014/main" id="{C457B5EA-4E55-6C22-9F32-5D97CE41632E}"/>
              </a:ext>
            </a:extLst>
          </p:cNvPr>
          <p:cNvSpPr/>
          <p:nvPr/>
        </p:nvSpPr>
        <p:spPr>
          <a:xfrm>
            <a:off x="2128665" y="4007717"/>
            <a:ext cx="3368596" cy="330503"/>
          </a:xfrm>
          <a:prstGeom prst="roundRect">
            <a:avLst>
              <a:gd name="adj" fmla="val 50000"/>
            </a:avLst>
          </a:prstGeom>
          <a:solidFill>
            <a:srgbClr val="D43CE4">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0" name="TextBox 149">
            <a:extLst>
              <a:ext uri="{FF2B5EF4-FFF2-40B4-BE49-F238E27FC236}">
                <a16:creationId xmlns:a16="http://schemas.microsoft.com/office/drawing/2014/main" id="{0CC75A71-134F-A817-37BD-EC19D80A810F}"/>
              </a:ext>
            </a:extLst>
          </p:cNvPr>
          <p:cNvSpPr txBox="1"/>
          <p:nvPr/>
        </p:nvSpPr>
        <p:spPr>
          <a:xfrm>
            <a:off x="6286858" y="4367587"/>
            <a:ext cx="889474" cy="369332"/>
          </a:xfrm>
          <a:prstGeom prst="rect">
            <a:avLst/>
          </a:prstGeom>
          <a:noFill/>
        </p:spPr>
        <p:txBody>
          <a:bodyPr wrap="none" rtlCol="0">
            <a:spAutoFit/>
          </a:bodyPr>
          <a:lstStyle/>
          <a:p>
            <a:r>
              <a:rPr lang="en-US" b="1" dirty="0">
                <a:solidFill>
                  <a:srgbClr val="EEEE32"/>
                </a:solidFill>
                <a:effectLst>
                  <a:outerShdw blurRad="38100" dist="38100" dir="2700000" algn="tl">
                    <a:srgbClr val="000000">
                      <a:alpha val="43137"/>
                    </a:srgbClr>
                  </a:outerShdw>
                </a:effectLst>
              </a:rPr>
              <a:t>Zone A</a:t>
            </a:r>
          </a:p>
        </p:txBody>
      </p:sp>
      <p:sp>
        <p:nvSpPr>
          <p:cNvPr id="152" name="TextBox 151">
            <a:extLst>
              <a:ext uri="{FF2B5EF4-FFF2-40B4-BE49-F238E27FC236}">
                <a16:creationId xmlns:a16="http://schemas.microsoft.com/office/drawing/2014/main" id="{FDA28F71-6BCB-77F4-1970-CC386857B8B9}"/>
              </a:ext>
            </a:extLst>
          </p:cNvPr>
          <p:cNvSpPr txBox="1"/>
          <p:nvPr/>
        </p:nvSpPr>
        <p:spPr>
          <a:xfrm>
            <a:off x="6284741" y="3926497"/>
            <a:ext cx="891591" cy="369332"/>
          </a:xfrm>
          <a:prstGeom prst="rect">
            <a:avLst/>
          </a:prstGeom>
          <a:noFill/>
        </p:spPr>
        <p:txBody>
          <a:bodyPr wrap="none" rtlCol="0">
            <a:spAutoFit/>
          </a:bodyPr>
          <a:lstStyle/>
          <a:p>
            <a:r>
              <a:rPr lang="en-US" b="1" dirty="0">
                <a:solidFill>
                  <a:srgbClr val="D43CE4"/>
                </a:solidFill>
                <a:effectLst>
                  <a:outerShdw blurRad="38100" dist="38100" dir="2700000" algn="tl">
                    <a:srgbClr val="000000">
                      <a:alpha val="43137"/>
                    </a:srgbClr>
                  </a:outerShdw>
                </a:effectLst>
              </a:rPr>
              <a:t>Zone B</a:t>
            </a:r>
          </a:p>
        </p:txBody>
      </p:sp>
      <p:grpSp>
        <p:nvGrpSpPr>
          <p:cNvPr id="161" name="Group 160">
            <a:extLst>
              <a:ext uri="{FF2B5EF4-FFF2-40B4-BE49-F238E27FC236}">
                <a16:creationId xmlns:a16="http://schemas.microsoft.com/office/drawing/2014/main" id="{D5E9BD22-D734-B92B-3561-A115A81B7A33}"/>
              </a:ext>
            </a:extLst>
          </p:cNvPr>
          <p:cNvGrpSpPr/>
          <p:nvPr/>
        </p:nvGrpSpPr>
        <p:grpSpPr>
          <a:xfrm>
            <a:off x="1767292" y="3037328"/>
            <a:ext cx="5385664" cy="883411"/>
            <a:chOff x="1767292" y="3037328"/>
            <a:chExt cx="5385664" cy="883411"/>
          </a:xfrm>
        </p:grpSpPr>
        <p:sp>
          <p:nvSpPr>
            <p:cNvPr id="147" name="Rectangle: Rounded Corners 146">
              <a:extLst>
                <a:ext uri="{FF2B5EF4-FFF2-40B4-BE49-F238E27FC236}">
                  <a16:creationId xmlns:a16="http://schemas.microsoft.com/office/drawing/2014/main" id="{F56C6110-31DB-E409-AA91-1A99A114AE3B}"/>
                </a:ext>
              </a:extLst>
            </p:cNvPr>
            <p:cNvSpPr/>
            <p:nvPr/>
          </p:nvSpPr>
          <p:spPr>
            <a:xfrm>
              <a:off x="1767292" y="3037328"/>
              <a:ext cx="3903627" cy="883411"/>
            </a:xfrm>
            <a:prstGeom prst="roundRect">
              <a:avLst>
                <a:gd name="adj" fmla="val 50000"/>
              </a:avLst>
            </a:prstGeom>
            <a:solidFill>
              <a:schemeClr val="accent2">
                <a:lumMod val="7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6CEAEB52-3EF8-E601-C735-2704A29F4A1D}"/>
                </a:ext>
              </a:extLst>
            </p:cNvPr>
            <p:cNvSpPr txBox="1"/>
            <p:nvPr/>
          </p:nvSpPr>
          <p:spPr>
            <a:xfrm>
              <a:off x="6280025" y="3240573"/>
              <a:ext cx="872931" cy="369332"/>
            </a:xfrm>
            <a:prstGeom prst="rect">
              <a:avLst/>
            </a:prstGeom>
            <a:noFill/>
          </p:spPr>
          <p:txBody>
            <a:bodyPr wrap="none" rtlCol="0">
              <a:spAutoFit/>
            </a:bodyPr>
            <a:lstStyle/>
            <a:p>
              <a:r>
                <a:rPr lang="en-US" b="1" dirty="0">
                  <a:solidFill>
                    <a:schemeClr val="accent2">
                      <a:lumMod val="75000"/>
                    </a:schemeClr>
                  </a:solidFill>
                  <a:effectLst>
                    <a:outerShdw blurRad="38100" dist="38100" dir="2700000" algn="tl">
                      <a:srgbClr val="000000">
                        <a:alpha val="43137"/>
                      </a:srgbClr>
                    </a:outerShdw>
                  </a:effectLst>
                </a:rPr>
                <a:t>Zone C</a:t>
              </a:r>
            </a:p>
          </p:txBody>
        </p:sp>
        <p:cxnSp>
          <p:nvCxnSpPr>
            <p:cNvPr id="154" name="Straight Arrow Connector 153">
              <a:extLst>
                <a:ext uri="{FF2B5EF4-FFF2-40B4-BE49-F238E27FC236}">
                  <a16:creationId xmlns:a16="http://schemas.microsoft.com/office/drawing/2014/main" id="{067EF02F-13EB-87CD-6A98-A6EDA7CA9B1E}"/>
                </a:ext>
              </a:extLst>
            </p:cNvPr>
            <p:cNvCxnSpPr>
              <a:cxnSpLocks/>
            </p:cNvCxnSpPr>
            <p:nvPr/>
          </p:nvCxnSpPr>
          <p:spPr>
            <a:xfrm flipV="1">
              <a:off x="5790682" y="3468337"/>
              <a:ext cx="424889" cy="64582"/>
            </a:xfrm>
            <a:prstGeom prst="straightConnector1">
              <a:avLst/>
            </a:prstGeom>
            <a:ln w="19050">
              <a:solidFill>
                <a:schemeClr val="accent2">
                  <a:lumMod val="75000"/>
                </a:schemeClr>
              </a:solidFill>
              <a:tailEnd type="triangle"/>
            </a:ln>
            <a:effectLst>
              <a:innerShdw blurRad="114300">
                <a:prstClr val="black"/>
              </a:innerShdw>
            </a:effectLst>
          </p:spPr>
          <p:style>
            <a:lnRef idx="1">
              <a:schemeClr val="accent1"/>
            </a:lnRef>
            <a:fillRef idx="0">
              <a:schemeClr val="accent1"/>
            </a:fillRef>
            <a:effectRef idx="0">
              <a:schemeClr val="accent1"/>
            </a:effectRef>
            <a:fontRef idx="minor">
              <a:schemeClr val="tx1"/>
            </a:fontRef>
          </p:style>
        </p:cxnSp>
      </p:grpSp>
      <p:cxnSp>
        <p:nvCxnSpPr>
          <p:cNvPr id="155" name="Straight Arrow Connector 154">
            <a:extLst>
              <a:ext uri="{FF2B5EF4-FFF2-40B4-BE49-F238E27FC236}">
                <a16:creationId xmlns:a16="http://schemas.microsoft.com/office/drawing/2014/main" id="{A84300CB-FE16-945A-BE5E-3DE638A75798}"/>
              </a:ext>
            </a:extLst>
          </p:cNvPr>
          <p:cNvCxnSpPr>
            <a:cxnSpLocks/>
          </p:cNvCxnSpPr>
          <p:nvPr/>
        </p:nvCxnSpPr>
        <p:spPr>
          <a:xfrm flipV="1">
            <a:off x="5700663" y="4568025"/>
            <a:ext cx="569820" cy="51502"/>
          </a:xfrm>
          <a:prstGeom prst="straightConnector1">
            <a:avLst/>
          </a:prstGeom>
          <a:ln w="19050">
            <a:solidFill>
              <a:srgbClr val="EEEE32"/>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0AB4E832-806D-0DD1-D3AD-315DA623B380}"/>
              </a:ext>
            </a:extLst>
          </p:cNvPr>
          <p:cNvCxnSpPr>
            <a:cxnSpLocks/>
          </p:cNvCxnSpPr>
          <p:nvPr/>
        </p:nvCxnSpPr>
        <p:spPr>
          <a:xfrm flipV="1">
            <a:off x="5700663" y="4154390"/>
            <a:ext cx="573565" cy="66046"/>
          </a:xfrm>
          <a:prstGeom prst="straightConnector1">
            <a:avLst/>
          </a:prstGeom>
          <a:ln w="19050">
            <a:solidFill>
              <a:srgbClr val="D43CE4"/>
            </a:solidFill>
            <a:tailEnd type="triangle"/>
          </a:ln>
        </p:spPr>
        <p:style>
          <a:lnRef idx="1">
            <a:schemeClr val="accent1"/>
          </a:lnRef>
          <a:fillRef idx="0">
            <a:schemeClr val="accent1"/>
          </a:fillRef>
          <a:effectRef idx="0">
            <a:schemeClr val="accent1"/>
          </a:effectRef>
          <a:fontRef idx="minor">
            <a:schemeClr val="tx1"/>
          </a:fontRef>
        </p:style>
      </p:cxnSp>
      <p:grpSp>
        <p:nvGrpSpPr>
          <p:cNvPr id="160" name="Group 159">
            <a:extLst>
              <a:ext uri="{FF2B5EF4-FFF2-40B4-BE49-F238E27FC236}">
                <a16:creationId xmlns:a16="http://schemas.microsoft.com/office/drawing/2014/main" id="{A67F856B-E178-99EF-36B2-9EC12E63ED39}"/>
              </a:ext>
            </a:extLst>
          </p:cNvPr>
          <p:cNvGrpSpPr/>
          <p:nvPr/>
        </p:nvGrpSpPr>
        <p:grpSpPr>
          <a:xfrm>
            <a:off x="1770995" y="2558816"/>
            <a:ext cx="3669622" cy="383993"/>
            <a:chOff x="1767292" y="2548023"/>
            <a:chExt cx="3669622" cy="383993"/>
          </a:xfrm>
        </p:grpSpPr>
        <p:sp>
          <p:nvSpPr>
            <p:cNvPr id="157" name="TextBox 156">
              <a:extLst>
                <a:ext uri="{FF2B5EF4-FFF2-40B4-BE49-F238E27FC236}">
                  <a16:creationId xmlns:a16="http://schemas.microsoft.com/office/drawing/2014/main" id="{F6D8AE64-7289-0772-05DB-E87B2D8DB7F8}"/>
                </a:ext>
              </a:extLst>
            </p:cNvPr>
            <p:cNvSpPr txBox="1"/>
            <p:nvPr/>
          </p:nvSpPr>
          <p:spPr>
            <a:xfrm>
              <a:off x="1767292" y="2557945"/>
              <a:ext cx="852862" cy="369332"/>
            </a:xfrm>
            <a:prstGeom prst="rect">
              <a:avLst/>
            </a:prstGeom>
            <a:noFill/>
          </p:spPr>
          <p:txBody>
            <a:bodyPr wrap="none" rtlCol="0">
              <a:spAutoFit/>
            </a:bodyPr>
            <a:lstStyle/>
            <a:p>
              <a:r>
                <a:rPr lang="en-US" dirty="0"/>
                <a:t>Track 1</a:t>
              </a:r>
            </a:p>
          </p:txBody>
        </p:sp>
        <p:sp>
          <p:nvSpPr>
            <p:cNvPr id="158" name="TextBox 157">
              <a:extLst>
                <a:ext uri="{FF2B5EF4-FFF2-40B4-BE49-F238E27FC236}">
                  <a16:creationId xmlns:a16="http://schemas.microsoft.com/office/drawing/2014/main" id="{2548014D-25FF-BDBE-1476-AA0DFC3FAE61}"/>
                </a:ext>
              </a:extLst>
            </p:cNvPr>
            <p:cNvSpPr txBox="1"/>
            <p:nvPr/>
          </p:nvSpPr>
          <p:spPr>
            <a:xfrm>
              <a:off x="3145641" y="2562684"/>
              <a:ext cx="867289" cy="369332"/>
            </a:xfrm>
            <a:prstGeom prst="rect">
              <a:avLst/>
            </a:prstGeom>
            <a:noFill/>
          </p:spPr>
          <p:txBody>
            <a:bodyPr wrap="none" rtlCol="0">
              <a:spAutoFit/>
            </a:bodyPr>
            <a:lstStyle/>
            <a:p>
              <a:r>
                <a:rPr lang="en-US" dirty="0"/>
                <a:t>Track 2</a:t>
              </a:r>
            </a:p>
          </p:txBody>
        </p:sp>
        <p:sp>
          <p:nvSpPr>
            <p:cNvPr id="159" name="TextBox 158">
              <a:extLst>
                <a:ext uri="{FF2B5EF4-FFF2-40B4-BE49-F238E27FC236}">
                  <a16:creationId xmlns:a16="http://schemas.microsoft.com/office/drawing/2014/main" id="{4DB87A78-997E-AA9F-7AC0-146B575D8317}"/>
                </a:ext>
              </a:extLst>
            </p:cNvPr>
            <p:cNvSpPr txBox="1"/>
            <p:nvPr/>
          </p:nvSpPr>
          <p:spPr>
            <a:xfrm>
              <a:off x="4584052" y="2548023"/>
              <a:ext cx="852862" cy="369332"/>
            </a:xfrm>
            <a:prstGeom prst="rect">
              <a:avLst/>
            </a:prstGeom>
            <a:noFill/>
          </p:spPr>
          <p:txBody>
            <a:bodyPr wrap="none" rtlCol="0">
              <a:spAutoFit/>
            </a:bodyPr>
            <a:lstStyle/>
            <a:p>
              <a:r>
                <a:rPr lang="en-US" dirty="0"/>
                <a:t>Track 3</a:t>
              </a:r>
            </a:p>
          </p:txBody>
        </p:sp>
      </p:grpSp>
      <p:grpSp>
        <p:nvGrpSpPr>
          <p:cNvPr id="166" name="Group 165">
            <a:extLst>
              <a:ext uri="{FF2B5EF4-FFF2-40B4-BE49-F238E27FC236}">
                <a16:creationId xmlns:a16="http://schemas.microsoft.com/office/drawing/2014/main" id="{A6EB8068-BF32-4360-F128-164CEC700E73}"/>
              </a:ext>
            </a:extLst>
          </p:cNvPr>
          <p:cNvGrpSpPr/>
          <p:nvPr/>
        </p:nvGrpSpPr>
        <p:grpSpPr>
          <a:xfrm>
            <a:off x="2133726" y="4806085"/>
            <a:ext cx="3414181" cy="777352"/>
            <a:chOff x="2133726" y="4806085"/>
            <a:chExt cx="3414181" cy="777352"/>
          </a:xfrm>
        </p:grpSpPr>
        <p:sp>
          <p:nvSpPr>
            <p:cNvPr id="164" name="Left Brace 163">
              <a:extLst>
                <a:ext uri="{FF2B5EF4-FFF2-40B4-BE49-F238E27FC236}">
                  <a16:creationId xmlns:a16="http://schemas.microsoft.com/office/drawing/2014/main" id="{87337512-8088-AF10-73DE-6F3AFC888F60}"/>
                </a:ext>
              </a:extLst>
            </p:cNvPr>
            <p:cNvSpPr/>
            <p:nvPr/>
          </p:nvSpPr>
          <p:spPr>
            <a:xfrm rot="16200000">
              <a:off x="3602495" y="3337316"/>
              <a:ext cx="476643" cy="341418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TextBox 164">
              <a:extLst>
                <a:ext uri="{FF2B5EF4-FFF2-40B4-BE49-F238E27FC236}">
                  <a16:creationId xmlns:a16="http://schemas.microsoft.com/office/drawing/2014/main" id="{5AD5499E-9DF8-406A-DC31-83CA67DF8B49}"/>
                </a:ext>
              </a:extLst>
            </p:cNvPr>
            <p:cNvSpPr txBox="1"/>
            <p:nvPr/>
          </p:nvSpPr>
          <p:spPr>
            <a:xfrm>
              <a:off x="3484918" y="5214105"/>
              <a:ext cx="726481" cy="369332"/>
            </a:xfrm>
            <a:prstGeom prst="rect">
              <a:avLst/>
            </a:prstGeom>
            <a:noFill/>
          </p:spPr>
          <p:txBody>
            <a:bodyPr wrap="none" rtlCol="0">
              <a:spAutoFit/>
            </a:bodyPr>
            <a:lstStyle/>
            <a:p>
              <a:r>
                <a:rPr lang="en-US" dirty="0"/>
                <a:t>300 ft</a:t>
              </a:r>
            </a:p>
          </p:txBody>
        </p:sp>
      </p:grpSp>
      <p:grpSp>
        <p:nvGrpSpPr>
          <p:cNvPr id="167" name="Group 166">
            <a:extLst>
              <a:ext uri="{FF2B5EF4-FFF2-40B4-BE49-F238E27FC236}">
                <a16:creationId xmlns:a16="http://schemas.microsoft.com/office/drawing/2014/main" id="{5FCEB3E2-D55F-CA46-D43A-70C241A71BE1}"/>
              </a:ext>
            </a:extLst>
          </p:cNvPr>
          <p:cNvGrpSpPr/>
          <p:nvPr/>
        </p:nvGrpSpPr>
        <p:grpSpPr>
          <a:xfrm rot="10800000">
            <a:off x="686218" y="3028324"/>
            <a:ext cx="795634" cy="1879203"/>
            <a:chOff x="1237563" y="2069692"/>
            <a:chExt cx="795634" cy="1376903"/>
          </a:xfrm>
        </p:grpSpPr>
        <p:sp>
          <p:nvSpPr>
            <p:cNvPr id="168" name="Left Brace 167">
              <a:extLst>
                <a:ext uri="{FF2B5EF4-FFF2-40B4-BE49-F238E27FC236}">
                  <a16:creationId xmlns:a16="http://schemas.microsoft.com/office/drawing/2014/main" id="{879AE515-2518-0CEC-9006-40F2BBD111CB}"/>
                </a:ext>
              </a:extLst>
            </p:cNvPr>
            <p:cNvSpPr/>
            <p:nvPr/>
          </p:nvSpPr>
          <p:spPr>
            <a:xfrm rot="20009833" flipH="1">
              <a:off x="1237563" y="2069692"/>
              <a:ext cx="99829" cy="137690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9" name="TextBox 168">
              <a:extLst>
                <a:ext uri="{FF2B5EF4-FFF2-40B4-BE49-F238E27FC236}">
                  <a16:creationId xmlns:a16="http://schemas.microsoft.com/office/drawing/2014/main" id="{9D578A14-D764-9084-548B-C23AC6E08CA5}"/>
                </a:ext>
              </a:extLst>
            </p:cNvPr>
            <p:cNvSpPr txBox="1"/>
            <p:nvPr/>
          </p:nvSpPr>
          <p:spPr>
            <a:xfrm rot="10800000">
              <a:off x="1296777" y="2608090"/>
              <a:ext cx="736420" cy="270612"/>
            </a:xfrm>
            <a:prstGeom prst="rect">
              <a:avLst/>
            </a:prstGeom>
            <a:noFill/>
          </p:spPr>
          <p:txBody>
            <a:bodyPr wrap="none" rtlCol="0">
              <a:spAutoFit/>
            </a:bodyPr>
            <a:lstStyle/>
            <a:p>
              <a:r>
                <a:rPr lang="en-US" dirty="0"/>
                <a:t>200 ft</a:t>
              </a:r>
            </a:p>
          </p:txBody>
        </p:sp>
      </p:grpSp>
      <p:sp>
        <p:nvSpPr>
          <p:cNvPr id="175" name="TextBox 174">
            <a:extLst>
              <a:ext uri="{FF2B5EF4-FFF2-40B4-BE49-F238E27FC236}">
                <a16:creationId xmlns:a16="http://schemas.microsoft.com/office/drawing/2014/main" id="{8D10A854-A34E-F1E6-4C65-889001C3A1F8}"/>
              </a:ext>
            </a:extLst>
          </p:cNvPr>
          <p:cNvSpPr txBox="1"/>
          <p:nvPr/>
        </p:nvSpPr>
        <p:spPr>
          <a:xfrm>
            <a:off x="5828196" y="2836344"/>
            <a:ext cx="736420" cy="369332"/>
          </a:xfrm>
          <a:prstGeom prst="rect">
            <a:avLst/>
          </a:prstGeom>
          <a:noFill/>
        </p:spPr>
        <p:txBody>
          <a:bodyPr wrap="none" rtlCol="0">
            <a:spAutoFit/>
          </a:bodyPr>
          <a:lstStyle/>
          <a:p>
            <a:r>
              <a:rPr lang="en-US" dirty="0"/>
              <a:t>200 ft</a:t>
            </a:r>
          </a:p>
        </p:txBody>
      </p:sp>
      <p:sp>
        <p:nvSpPr>
          <p:cNvPr id="176" name="TextBox 175">
            <a:extLst>
              <a:ext uri="{FF2B5EF4-FFF2-40B4-BE49-F238E27FC236}">
                <a16:creationId xmlns:a16="http://schemas.microsoft.com/office/drawing/2014/main" id="{54AFE570-7C12-58C8-09A5-67453C54A99B}"/>
              </a:ext>
            </a:extLst>
          </p:cNvPr>
          <p:cNvSpPr txBox="1"/>
          <p:nvPr/>
        </p:nvSpPr>
        <p:spPr>
          <a:xfrm>
            <a:off x="5560377" y="3800467"/>
            <a:ext cx="726481" cy="369332"/>
          </a:xfrm>
          <a:prstGeom prst="rect">
            <a:avLst/>
          </a:prstGeom>
          <a:noFill/>
        </p:spPr>
        <p:txBody>
          <a:bodyPr wrap="none" rtlCol="0">
            <a:spAutoFit/>
          </a:bodyPr>
          <a:lstStyle/>
          <a:p>
            <a:r>
              <a:rPr lang="en-US" dirty="0"/>
              <a:t>100 ft</a:t>
            </a:r>
          </a:p>
        </p:txBody>
      </p:sp>
      <p:sp>
        <p:nvSpPr>
          <p:cNvPr id="177" name="TextBox 176">
            <a:extLst>
              <a:ext uri="{FF2B5EF4-FFF2-40B4-BE49-F238E27FC236}">
                <a16:creationId xmlns:a16="http://schemas.microsoft.com/office/drawing/2014/main" id="{F6886904-39BF-710A-C57A-1B0F99A2A65F}"/>
              </a:ext>
            </a:extLst>
          </p:cNvPr>
          <p:cNvSpPr txBox="1"/>
          <p:nvPr/>
        </p:nvSpPr>
        <p:spPr>
          <a:xfrm>
            <a:off x="5486576" y="4190617"/>
            <a:ext cx="609782" cy="369332"/>
          </a:xfrm>
          <a:prstGeom prst="rect">
            <a:avLst/>
          </a:prstGeom>
          <a:noFill/>
        </p:spPr>
        <p:txBody>
          <a:bodyPr wrap="none" rtlCol="0">
            <a:spAutoFit/>
          </a:bodyPr>
          <a:lstStyle/>
          <a:p>
            <a:r>
              <a:rPr lang="en-US" dirty="0"/>
              <a:t>50 ft</a:t>
            </a:r>
          </a:p>
        </p:txBody>
      </p:sp>
    </p:spTree>
    <p:extLst>
      <p:ext uri="{BB962C8B-B14F-4D97-AF65-F5344CB8AC3E}">
        <p14:creationId xmlns:p14="http://schemas.microsoft.com/office/powerpoint/2010/main" val="506292327"/>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TM03457475[[fn=Frame]]</Template>
  <TotalTime>3406</TotalTime>
  <Words>629</Words>
  <Application>Microsoft Office PowerPoint</Application>
  <PresentationFormat>Widescreen</PresentationFormat>
  <Paragraphs>110</Paragraphs>
  <Slides>37</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Aptos</vt:lpstr>
      <vt:lpstr>Arial</vt:lpstr>
      <vt:lpstr>Corbel</vt:lpstr>
      <vt:lpstr>Wingdings</vt:lpstr>
      <vt:lpstr>Depth</vt:lpstr>
      <vt:lpstr>PowerPoint Presentation</vt:lpstr>
      <vt:lpstr>PowerPoint Presentation</vt:lpstr>
      <vt:lpstr>PowerPoint Presentation</vt:lpstr>
      <vt:lpstr>Sediment Plumes</vt:lpstr>
      <vt:lpstr>CMP OYSTER MARICULTURE</vt:lpstr>
      <vt:lpstr>Project Goals</vt:lpstr>
      <vt:lpstr>METHODS</vt:lpstr>
      <vt:lpstr>Study Site</vt:lpstr>
      <vt:lpstr>Experimental Design</vt:lpstr>
      <vt:lpstr>Light Logger Setup</vt:lpstr>
      <vt:lpstr>07-18-2022 Experimental Layout</vt:lpstr>
      <vt:lpstr>Raw Data Collected by Light Loggers</vt:lpstr>
      <vt:lpstr>Experimental Design</vt:lpstr>
      <vt:lpstr>Tidying Up Data for RStudio</vt:lpstr>
      <vt:lpstr>07-18-2022 Experimental Layout</vt:lpstr>
      <vt:lpstr>File Paths for Individual Light Loggers</vt:lpstr>
      <vt:lpstr>Disturbance Timeframes</vt:lpstr>
      <vt:lpstr>Data Manipulation – Calculating Coordinates</vt:lpstr>
      <vt:lpstr>Data Manipulation – Calculating Coordinates</vt:lpstr>
      <vt:lpstr>Data Manipulation – Percent Light Attenuation</vt:lpstr>
      <vt:lpstr>Data Manipulation – Percent Light Attenuation</vt:lpstr>
      <vt:lpstr>Data Manipulation – Percent Light Attenuation</vt:lpstr>
      <vt:lpstr>PowerPoint Presentation</vt:lpstr>
      <vt:lpstr>PowerPoint Presentation</vt:lpstr>
      <vt:lpstr>Data Manipulation – Individual Heatmaps</vt:lpstr>
      <vt:lpstr>Data Manipulation – Individual Heatmaps</vt:lpstr>
      <vt:lpstr>Data Manipulation – Individual Heatmaps</vt:lpstr>
      <vt:lpstr>Data Manipulation – Compiled Heatmap</vt:lpstr>
      <vt:lpstr>RESULTS</vt:lpstr>
      <vt:lpstr>Compiled Heatmap</vt:lpstr>
      <vt:lpstr>DISCUSSION</vt:lpstr>
      <vt:lpstr>Light Attenuation Example 1</vt:lpstr>
      <vt:lpstr>Light Attenuation Example 2</vt:lpstr>
      <vt:lpstr>Improvements</vt:lpstr>
      <vt:lpstr>CONCLUSION</vt:lpstr>
      <vt:lpstr>Lab Pictures</vt:lpstr>
      <vt:lpstr>Works Cited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javier ortuno</dc:creator>
  <cp:lastModifiedBy>javier ortuno</cp:lastModifiedBy>
  <cp:revision>4</cp:revision>
  <dcterms:created xsi:type="dcterms:W3CDTF">2024-11-21T03:56:46Z</dcterms:created>
  <dcterms:modified xsi:type="dcterms:W3CDTF">2024-11-25T17:11:00Z</dcterms:modified>
</cp:coreProperties>
</file>